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Fira Sans Extra Condensed Medium"/>
      <p:regular r:id="rId32"/>
      <p:bold r:id="rId33"/>
      <p:italic r:id="rId34"/>
      <p:boldItalic r:id="rId35"/>
    </p:embeddedFont>
    <p:embeddedFont>
      <p:font typeface="Roboto Condensed"/>
      <p:regular r:id="rId36"/>
      <p:bold r:id="rId37"/>
      <p:italic r:id="rId38"/>
      <p:boldItalic r:id="rId39"/>
    </p:embeddedFont>
    <p:embeddedFont>
      <p:font typeface="Roboto Condensed Light"/>
      <p:regular r:id="rId40"/>
      <p:bold r:id="rId41"/>
      <p:italic r:id="rId42"/>
      <p:boldItalic r:id="rId43"/>
    </p:embeddedFont>
    <p:embeddedFont>
      <p:font typeface="Exo 2"/>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B35FAB3-9087-4EC6-9E01-E7CCC64850B1}">
  <a:tblStyle styleId="{3B35FAB3-9087-4EC6-9E01-E7CCC64850B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CondensedLight-regular.fntdata"/><Relationship Id="rId20" Type="http://schemas.openxmlformats.org/officeDocument/2006/relationships/slide" Target="slides/slide14.xml"/><Relationship Id="rId42" Type="http://schemas.openxmlformats.org/officeDocument/2006/relationships/font" Target="fonts/RobotoCondensedLight-italic.fntdata"/><Relationship Id="rId41" Type="http://schemas.openxmlformats.org/officeDocument/2006/relationships/font" Target="fonts/RobotoCondensedLight-bold.fntdata"/><Relationship Id="rId22" Type="http://schemas.openxmlformats.org/officeDocument/2006/relationships/slide" Target="slides/slide16.xml"/><Relationship Id="rId44" Type="http://schemas.openxmlformats.org/officeDocument/2006/relationships/font" Target="fonts/Exo2-regular.fntdata"/><Relationship Id="rId21" Type="http://schemas.openxmlformats.org/officeDocument/2006/relationships/slide" Target="slides/slide15.xml"/><Relationship Id="rId43" Type="http://schemas.openxmlformats.org/officeDocument/2006/relationships/font" Target="fonts/RobotoCondensedLight-boldItalic.fntdata"/><Relationship Id="rId24" Type="http://schemas.openxmlformats.org/officeDocument/2006/relationships/slide" Target="slides/slide18.xml"/><Relationship Id="rId46" Type="http://schemas.openxmlformats.org/officeDocument/2006/relationships/font" Target="fonts/Exo2-italic.fntdata"/><Relationship Id="rId23" Type="http://schemas.openxmlformats.org/officeDocument/2006/relationships/slide" Target="slides/slide17.xml"/><Relationship Id="rId45" Type="http://schemas.openxmlformats.org/officeDocument/2006/relationships/font" Target="fonts/Exo2-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47" Type="http://schemas.openxmlformats.org/officeDocument/2006/relationships/font" Target="fonts/Exo2-bold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FiraSansExtraCondensedMedium-bold.fntdata"/><Relationship Id="rId10" Type="http://schemas.openxmlformats.org/officeDocument/2006/relationships/slide" Target="slides/slide4.xml"/><Relationship Id="rId32" Type="http://schemas.openxmlformats.org/officeDocument/2006/relationships/font" Target="fonts/FiraSansExtraCondensedMedium-regular.fntdata"/><Relationship Id="rId13" Type="http://schemas.openxmlformats.org/officeDocument/2006/relationships/slide" Target="slides/slide7.xml"/><Relationship Id="rId35" Type="http://schemas.openxmlformats.org/officeDocument/2006/relationships/font" Target="fonts/FiraSansExtraCondensedMedium-boldItalic.fntdata"/><Relationship Id="rId12" Type="http://schemas.openxmlformats.org/officeDocument/2006/relationships/slide" Target="slides/slide6.xml"/><Relationship Id="rId34" Type="http://schemas.openxmlformats.org/officeDocument/2006/relationships/font" Target="fonts/FiraSansExtraCondensedMedium-italic.fntdata"/><Relationship Id="rId15" Type="http://schemas.openxmlformats.org/officeDocument/2006/relationships/slide" Target="slides/slide9.xml"/><Relationship Id="rId37" Type="http://schemas.openxmlformats.org/officeDocument/2006/relationships/font" Target="fonts/RobotoCondensed-bold.fntdata"/><Relationship Id="rId14" Type="http://schemas.openxmlformats.org/officeDocument/2006/relationships/slide" Target="slides/slide8.xml"/><Relationship Id="rId36" Type="http://schemas.openxmlformats.org/officeDocument/2006/relationships/font" Target="fonts/RobotoCondensed-regular.fntdata"/><Relationship Id="rId17" Type="http://schemas.openxmlformats.org/officeDocument/2006/relationships/slide" Target="slides/slide11.xml"/><Relationship Id="rId39" Type="http://schemas.openxmlformats.org/officeDocument/2006/relationships/font" Target="fonts/RobotoCondensed-boldItalic.fntdata"/><Relationship Id="rId16" Type="http://schemas.openxmlformats.org/officeDocument/2006/relationships/slide" Target="slides/slide10.xml"/><Relationship Id="rId38" Type="http://schemas.openxmlformats.org/officeDocument/2006/relationships/font" Target="fonts/RobotoCondense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Good morning everyone, our project is on Mini-Batch Optimization and Document Analysis through Machine Learning Models. I am Ayodeji Lawal and my partner is Kate Kang.</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9baafe93df_0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9baafe93df_0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Through a competition on Kaggle, we found a dataset consisting of headlines from a sarcastic news </a:t>
            </a:r>
            <a:r>
              <a:rPr lang="en"/>
              <a:t>source</a:t>
            </a:r>
            <a:r>
              <a:rPr lang="en"/>
              <a:t> called the onion and an </a:t>
            </a:r>
            <a:r>
              <a:rPr lang="en"/>
              <a:t>acclaimed</a:t>
            </a:r>
            <a:r>
              <a:rPr lang="en"/>
              <a:t> news </a:t>
            </a:r>
            <a:r>
              <a:rPr lang="en"/>
              <a:t>source called the huffington post.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9baafe93df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9baafe93df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Even better, a simple four step process for transforming the data from words to numerical vectors computers can understand and models can </a:t>
            </a:r>
            <a:r>
              <a:rPr lang="en"/>
              <a:t>interpret</a:t>
            </a:r>
            <a:r>
              <a:rPr lang="en"/>
              <a:t> was readily available to us to use.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9baafe93df_0_7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9baafe93df_0_7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KATE: Finally, we were able to find and run four preconstructed models and assess their given accuracy. From here it would be our job to measure runtime and memory use in a normalized state, pick the top two, which were two neural networks, CNN and RNN and move forward with our experiment.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9baafe93df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9baafe93df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KATE: In </a:t>
            </a:r>
            <a:r>
              <a:rPr lang="en"/>
              <a:t>addition</a:t>
            </a:r>
            <a:r>
              <a:rPr lang="en"/>
              <a:t>, we would </a:t>
            </a:r>
            <a:r>
              <a:rPr lang="en"/>
              <a:t>have</a:t>
            </a:r>
            <a:r>
              <a:rPr lang="en"/>
              <a:t> to develop an </a:t>
            </a:r>
            <a:r>
              <a:rPr lang="en"/>
              <a:t>algorithm</a:t>
            </a:r>
            <a:r>
              <a:rPr lang="en"/>
              <a:t> that iterates through five different batch size settings and record our performance metrics while the models train and predict.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9baafe93df_0_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9baafe93df_0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So you’re all probably wondering? What did we find?</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9baafe93df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9baafe93df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a:t>
            </a:r>
            <a:r>
              <a:rPr lang="en">
                <a:solidFill>
                  <a:schemeClr val="dk1"/>
                </a:solidFill>
              </a:rPr>
              <a:t>Our keystone discovery was that prediction accuracy can exceed training accuracy in models trained with large mini batches. Furthermore, in the case of the CNN prediction accuracy decreases as size decreases; while the RNN increases up to a bound as size decreases.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e7ade1afd7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e7ade1afd7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KATE: Our second discovery was that training time decreases as batch size increases. In </a:t>
            </a:r>
            <a:r>
              <a:rPr lang="en"/>
              <a:t>tandem</a:t>
            </a:r>
            <a:r>
              <a:rPr lang="en"/>
              <a:t> with our first result, this means we can train models with equal accuracy in shorter time spans.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e7ade1afd7_4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e7ade1afd7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KATE: Our third discovery is that memory is </a:t>
            </a:r>
            <a:r>
              <a:rPr lang="en"/>
              <a:t>slightly</a:t>
            </a:r>
            <a:r>
              <a:rPr lang="en"/>
              <a:t> affected to unaffected by minibatch size variations. In the case of CNN’s we can actually decrease memory use by 25%.</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9baafe93df_0_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9baafe93df_0_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Now, what can we conclude from our results?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e7ade1afd7_4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e7ade1afd7_4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So coming back to our hypothesis we see that we were correct about effects on runtimes, incorrect about effects on memory use, and semi correct about effects on accuracy as it varied between data and models. In addition, our </a:t>
            </a:r>
            <a:r>
              <a:rPr lang="en"/>
              <a:t>research</a:t>
            </a:r>
            <a:r>
              <a:rPr lang="en"/>
              <a:t> hints at some sort of “mini-batch trick”, where larger match sizes that perform poorly in training perform well in prediction.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9baafe93df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9baafe93df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We have a lot of ground to cover: </a:t>
            </a:r>
            <a:r>
              <a:rPr lang="en"/>
              <a:t>background</a:t>
            </a:r>
            <a:r>
              <a:rPr lang="en"/>
              <a:t> information, project objectives, solution approach, results, discussion and closing remarks. We’re gonna have to move fast.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9baafe93df_0_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9baafe93df_0_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Computational complexity is a very broad subject and there is </a:t>
            </a:r>
            <a:r>
              <a:rPr lang="en"/>
              <a:t>definitely</a:t>
            </a:r>
            <a:r>
              <a:rPr lang="en"/>
              <a:t> more to be explored. It is also a nuranced subject and minor variations in testing conditions could yield different results.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9baafe93df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9baafe93df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KATE: And now closing.</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9baafe93df_0_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9baafe93df_0_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researches can be done to find out if the machine can learn and detect any other kind of emotions behind humans’ text rather than just sarcasm. Also, this sarcasm research can be implemented on other texts to test if the model can detect sarcasm from any other texts rather than just news headlines.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9baafe93df_0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9baafe93df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were our references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9baafe93df_0_10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9baafe93df_0_1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listening. Does anyone have any questions?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e91e21dc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e91e21dc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a:t>
            </a:r>
            <a:r>
              <a:rPr lang="en">
                <a:solidFill>
                  <a:schemeClr val="dk1"/>
                </a:solidFill>
              </a:rPr>
              <a:t>Our keystone discovery was that prediction accuracy can exceed training accuracy in models trained with large mini batches. Furthermore, in the case of the CNN prediction accuracy decreases as size decreases; while the RNN increases up to a bound as size decreases.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9baafe93df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9baafe93df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First off background information.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9baafe93df_0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9baafe93df_0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At a general level, we are </a:t>
            </a:r>
            <a:r>
              <a:rPr lang="en"/>
              <a:t>concerned</a:t>
            </a:r>
            <a:r>
              <a:rPr lang="en"/>
              <a:t> with extracting some form of </a:t>
            </a:r>
            <a:r>
              <a:rPr lang="en"/>
              <a:t>qualitative</a:t>
            </a:r>
            <a:r>
              <a:rPr lang="en"/>
              <a:t> information from written communication using machine learning models.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9baafe93df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9baafe93df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More specifically, we are focused on capturing emotional undertones in text and at an exact level that emotion is sarcasm in news headlines.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9baafe93df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9baafe93df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KATE: So Ayo has mentioned the task. Now we consider our contribution to a more </a:t>
            </a:r>
            <a:r>
              <a:rPr lang="en"/>
              <a:t>optimal</a:t>
            </a:r>
            <a:r>
              <a:rPr lang="en"/>
              <a:t> solution.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9baafe93df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9baafe93df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KATE: By our </a:t>
            </a:r>
            <a:r>
              <a:rPr lang="en"/>
              <a:t>definition</a:t>
            </a:r>
            <a:r>
              <a:rPr lang="en"/>
              <a:t>, </a:t>
            </a:r>
            <a:r>
              <a:rPr lang="en"/>
              <a:t>optimal</a:t>
            </a:r>
            <a:r>
              <a:rPr lang="en"/>
              <a:t> has more requirements than just </a:t>
            </a:r>
            <a:r>
              <a:rPr lang="en"/>
              <a:t>accuracy </a:t>
            </a:r>
            <a:r>
              <a:rPr lang="en"/>
              <a:t>these being runtime and memory use.</a:t>
            </a:r>
            <a:endParaRPr/>
          </a:p>
          <a:p>
            <a:pPr indent="0" lvl="0" marL="0" rtl="0" algn="l">
              <a:spcBef>
                <a:spcPts val="0"/>
              </a:spcBef>
              <a:spcAft>
                <a:spcPts val="0"/>
              </a:spcAft>
              <a:buNone/>
            </a:pPr>
            <a:r>
              <a:rPr lang="en"/>
              <a:t>We believe effective models need to classify </a:t>
            </a:r>
            <a:r>
              <a:rPr lang="en"/>
              <a:t>accurately </a:t>
            </a:r>
            <a:r>
              <a:rPr lang="en"/>
              <a:t>and be </a:t>
            </a:r>
            <a:r>
              <a:rPr lang="en"/>
              <a:t>resource</a:t>
            </a:r>
            <a:r>
              <a:rPr lang="en"/>
              <a:t> ef</a:t>
            </a:r>
            <a:r>
              <a:rPr lang="en"/>
              <a:t>ficient while they train and predict.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9baafe93df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9baafe93df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KATE: We’ve chosen to focus on the </a:t>
            </a:r>
            <a:r>
              <a:rPr lang="en"/>
              <a:t>mini-batch</a:t>
            </a:r>
            <a:r>
              <a:rPr lang="en"/>
              <a:t> hyper parameter. Our hypothesis is that as we decrease minimatch size we will see some interesting changes in performance.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9baafe93df_0_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9baafe93df_0_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AYO: Armed with a task and an objective, we begin to take </a:t>
            </a:r>
            <a:r>
              <a:rPr lang="en"/>
              <a:t>inventory of our resources and construct our experiment.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135981" y="1393699"/>
            <a:ext cx="68868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0" name="Google Shape;10;p2"/>
          <p:cNvSpPr txBox="1"/>
          <p:nvPr>
            <p:ph idx="1" type="subTitle"/>
          </p:nvPr>
        </p:nvSpPr>
        <p:spPr>
          <a:xfrm>
            <a:off x="3670681" y="2933522"/>
            <a:ext cx="43521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Font typeface="Roboto Condensed Light"/>
              <a:buNone/>
              <a:defRPr sz="1400">
                <a:latin typeface="Roboto Condensed Light"/>
                <a:ea typeface="Roboto Condensed Light"/>
                <a:cs typeface="Roboto Condensed Light"/>
                <a:sym typeface="Roboto Condensed Light"/>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11"/>
          <p:cNvSpPr txBox="1"/>
          <p:nvPr>
            <p:ph hasCustomPrompt="1" type="title"/>
          </p:nvPr>
        </p:nvSpPr>
        <p:spPr>
          <a:xfrm>
            <a:off x="2250675" y="1001350"/>
            <a:ext cx="6191100" cy="1963500"/>
          </a:xfrm>
          <a:prstGeom prst="rect">
            <a:avLst/>
          </a:prstGeom>
        </p:spPr>
        <p:txBody>
          <a:bodyPr anchorCtr="0" anchor="b" bIns="91425" lIns="91425" spcFirstLastPara="1" rIns="91425" wrap="square" tIns="91425">
            <a:noAutofit/>
          </a:bodyPr>
          <a:lstStyle>
            <a:lvl1pPr lvl="0" algn="r">
              <a:spcBef>
                <a:spcPts val="0"/>
              </a:spcBef>
              <a:spcAft>
                <a:spcPts val="0"/>
              </a:spcAft>
              <a:buSzPts val="12000"/>
              <a:buNone/>
              <a:defRPr sz="9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0" name="Google Shape;40;p11"/>
          <p:cNvSpPr txBox="1"/>
          <p:nvPr>
            <p:ph idx="1" type="body"/>
          </p:nvPr>
        </p:nvSpPr>
        <p:spPr>
          <a:xfrm>
            <a:off x="2107950" y="2895050"/>
            <a:ext cx="6191100" cy="696000"/>
          </a:xfrm>
          <a:prstGeom prst="rect">
            <a:avLst/>
          </a:prstGeom>
        </p:spPr>
        <p:txBody>
          <a:bodyPr anchorCtr="0" anchor="t" bIns="91425" lIns="91425" spcFirstLastPara="1" rIns="91425" wrap="square" tIns="91425">
            <a:noAutofit/>
          </a:bodyPr>
          <a:lstStyle>
            <a:lvl1pPr indent="-304800" lvl="0" marL="457200" algn="r">
              <a:lnSpc>
                <a:spcPct val="100000"/>
              </a:lnSpc>
              <a:spcBef>
                <a:spcPts val="0"/>
              </a:spcBef>
              <a:spcAft>
                <a:spcPts val="0"/>
              </a:spcAft>
              <a:buSzPts val="1200"/>
              <a:buChar char="●"/>
              <a:defRPr sz="1600"/>
            </a:lvl1pPr>
            <a:lvl2pPr indent="-304800" lvl="1" marL="914400" algn="ctr">
              <a:spcBef>
                <a:spcPts val="0"/>
              </a:spcBef>
              <a:spcAft>
                <a:spcPts val="0"/>
              </a:spcAft>
              <a:buSzPts val="1200"/>
              <a:buChar char="○"/>
              <a:defRPr/>
            </a:lvl2pPr>
            <a:lvl3pPr indent="-304800" lvl="2" marL="1371600" algn="ctr">
              <a:spcBef>
                <a:spcPts val="1600"/>
              </a:spcBef>
              <a:spcAft>
                <a:spcPts val="0"/>
              </a:spcAft>
              <a:buSzPts val="1200"/>
              <a:buChar char="■"/>
              <a:defRPr/>
            </a:lvl3pPr>
            <a:lvl4pPr indent="-304800" lvl="3" marL="1828800" algn="ctr">
              <a:spcBef>
                <a:spcPts val="1600"/>
              </a:spcBef>
              <a:spcAft>
                <a:spcPts val="0"/>
              </a:spcAft>
              <a:buSzPts val="1200"/>
              <a:buChar char="●"/>
              <a:defRPr/>
            </a:lvl4pPr>
            <a:lvl5pPr indent="-304800" lvl="4" marL="2286000" algn="ctr">
              <a:spcBef>
                <a:spcPts val="1600"/>
              </a:spcBef>
              <a:spcAft>
                <a:spcPts val="0"/>
              </a:spcAft>
              <a:buSzPts val="1200"/>
              <a:buChar char="○"/>
              <a:defRPr/>
            </a:lvl5pPr>
            <a:lvl6pPr indent="-304800" lvl="5" marL="2743200" algn="ctr">
              <a:spcBef>
                <a:spcPts val="1600"/>
              </a:spcBef>
              <a:spcAft>
                <a:spcPts val="0"/>
              </a:spcAft>
              <a:buSzPts val="1200"/>
              <a:buChar char="■"/>
              <a:defRPr/>
            </a:lvl6pPr>
            <a:lvl7pPr indent="-304800" lvl="6" marL="3200400" algn="ctr">
              <a:spcBef>
                <a:spcPts val="1600"/>
              </a:spcBef>
              <a:spcAft>
                <a:spcPts val="0"/>
              </a:spcAft>
              <a:buSzPts val="1200"/>
              <a:buChar char="●"/>
              <a:defRPr/>
            </a:lvl7pPr>
            <a:lvl8pPr indent="-304800" lvl="7" marL="3657600" algn="ctr">
              <a:spcBef>
                <a:spcPts val="1600"/>
              </a:spcBef>
              <a:spcAft>
                <a:spcPts val="0"/>
              </a:spcAft>
              <a:buSzPts val="1200"/>
              <a:buChar char="○"/>
              <a:defRPr/>
            </a:lvl8pPr>
            <a:lvl9pPr indent="-304800" lvl="8" marL="4114800" algn="ctr">
              <a:spcBef>
                <a:spcPts val="1600"/>
              </a:spcBef>
              <a:spcAft>
                <a:spcPts val="1600"/>
              </a:spcAft>
              <a:buSzPts val="12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1" name="Shape 4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blipFill>
          <a:blip r:embed="rId2">
            <a:alphaModFix/>
          </a:blip>
          <a:stretch>
            <a:fillRect/>
          </a:stretch>
        </a:blipFill>
      </p:bgPr>
    </p:bg>
    <p:spTree>
      <p:nvGrpSpPr>
        <p:cNvPr id="42" name="Shape 42"/>
        <p:cNvGrpSpPr/>
        <p:nvPr/>
      </p:nvGrpSpPr>
      <p:grpSpPr>
        <a:xfrm>
          <a:off x="0" y="0"/>
          <a:ext cx="0" cy="0"/>
          <a:chOff x="0" y="0"/>
          <a:chExt cx="0" cy="0"/>
        </a:xfrm>
      </p:grpSpPr>
      <p:sp>
        <p:nvSpPr>
          <p:cNvPr id="43" name="Google Shape;43;p13"/>
          <p:cNvSpPr txBox="1"/>
          <p:nvPr>
            <p:ph type="ctrTitle"/>
          </p:nvPr>
        </p:nvSpPr>
        <p:spPr>
          <a:xfrm>
            <a:off x="3385875" y="2098650"/>
            <a:ext cx="23724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44" name="Google Shape;44;p13"/>
          <p:cNvSpPr txBox="1"/>
          <p:nvPr>
            <p:ph idx="2" type="ctrTitle"/>
          </p:nvPr>
        </p:nvSpPr>
        <p:spPr>
          <a:xfrm>
            <a:off x="390296" y="201653"/>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5" name="Google Shape;45;p13"/>
          <p:cNvSpPr txBox="1"/>
          <p:nvPr>
            <p:ph idx="1" type="subTitle"/>
          </p:nvPr>
        </p:nvSpPr>
        <p:spPr>
          <a:xfrm>
            <a:off x="690446" y="580278"/>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46" name="Google Shape;46;p13"/>
          <p:cNvSpPr txBox="1"/>
          <p:nvPr>
            <p:ph hasCustomPrompt="1" idx="3" type="title"/>
          </p:nvPr>
        </p:nvSpPr>
        <p:spPr>
          <a:xfrm>
            <a:off x="2118448" y="54444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7" name="Google Shape;47;p13"/>
          <p:cNvSpPr txBox="1"/>
          <p:nvPr>
            <p:ph hasCustomPrompt="1" idx="4" type="title"/>
          </p:nvPr>
        </p:nvSpPr>
        <p:spPr>
          <a:xfrm>
            <a:off x="2105406" y="151580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8" name="Google Shape;48;p13"/>
          <p:cNvSpPr txBox="1"/>
          <p:nvPr>
            <p:ph hasCustomPrompt="1" idx="5" type="title"/>
          </p:nvPr>
        </p:nvSpPr>
        <p:spPr>
          <a:xfrm>
            <a:off x="2105406" y="248716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3"/>
          <p:cNvSpPr txBox="1"/>
          <p:nvPr>
            <p:ph hasCustomPrompt="1" idx="6" type="title"/>
          </p:nvPr>
        </p:nvSpPr>
        <p:spPr>
          <a:xfrm>
            <a:off x="5922008" y="2092638"/>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0" name="Google Shape;50;p13"/>
          <p:cNvSpPr txBox="1"/>
          <p:nvPr>
            <p:ph hasCustomPrompt="1" idx="7" type="title"/>
          </p:nvPr>
        </p:nvSpPr>
        <p:spPr>
          <a:xfrm>
            <a:off x="5922008" y="3112336"/>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13"/>
          <p:cNvSpPr txBox="1"/>
          <p:nvPr>
            <p:ph hasCustomPrompt="1" idx="8" type="title"/>
          </p:nvPr>
        </p:nvSpPr>
        <p:spPr>
          <a:xfrm>
            <a:off x="5922008" y="4132033"/>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3"/>
          <p:cNvSpPr txBox="1"/>
          <p:nvPr>
            <p:ph idx="9" type="ctrTitle"/>
          </p:nvPr>
        </p:nvSpPr>
        <p:spPr>
          <a:xfrm>
            <a:off x="390296" y="1167854"/>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53" name="Google Shape;53;p13"/>
          <p:cNvSpPr txBox="1"/>
          <p:nvPr>
            <p:ph idx="13" type="subTitle"/>
          </p:nvPr>
        </p:nvSpPr>
        <p:spPr>
          <a:xfrm>
            <a:off x="690446" y="1546477"/>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54" name="Google Shape;54;p13"/>
          <p:cNvSpPr txBox="1"/>
          <p:nvPr>
            <p:ph idx="14" type="ctrTitle"/>
          </p:nvPr>
        </p:nvSpPr>
        <p:spPr>
          <a:xfrm>
            <a:off x="390296" y="2141336"/>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55" name="Google Shape;55;p13"/>
          <p:cNvSpPr txBox="1"/>
          <p:nvPr>
            <p:ph idx="15" type="subTitle"/>
          </p:nvPr>
        </p:nvSpPr>
        <p:spPr>
          <a:xfrm>
            <a:off x="690446" y="2519956"/>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56" name="Google Shape;56;p13"/>
          <p:cNvSpPr txBox="1"/>
          <p:nvPr>
            <p:ph idx="16" type="ctrTitle"/>
          </p:nvPr>
        </p:nvSpPr>
        <p:spPr>
          <a:xfrm>
            <a:off x="6811558" y="1775180"/>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57" name="Google Shape;57;p13"/>
          <p:cNvSpPr txBox="1"/>
          <p:nvPr>
            <p:ph idx="17" type="subTitle"/>
          </p:nvPr>
        </p:nvSpPr>
        <p:spPr>
          <a:xfrm>
            <a:off x="6811558" y="2153805"/>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58" name="Google Shape;58;p13"/>
          <p:cNvSpPr txBox="1"/>
          <p:nvPr>
            <p:ph idx="18" type="ctrTitle"/>
          </p:nvPr>
        </p:nvSpPr>
        <p:spPr>
          <a:xfrm>
            <a:off x="6811558" y="2799095"/>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59" name="Google Shape;59;p13"/>
          <p:cNvSpPr txBox="1"/>
          <p:nvPr>
            <p:ph idx="19" type="subTitle"/>
          </p:nvPr>
        </p:nvSpPr>
        <p:spPr>
          <a:xfrm>
            <a:off x="6811558" y="3177717"/>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60" name="Google Shape;60;p13"/>
          <p:cNvSpPr txBox="1"/>
          <p:nvPr>
            <p:ph idx="20" type="ctrTitle"/>
          </p:nvPr>
        </p:nvSpPr>
        <p:spPr>
          <a:xfrm>
            <a:off x="6811558" y="3811353"/>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61" name="Google Shape;61;p13"/>
          <p:cNvSpPr txBox="1"/>
          <p:nvPr>
            <p:ph idx="21" type="subTitle"/>
          </p:nvPr>
        </p:nvSpPr>
        <p:spPr>
          <a:xfrm>
            <a:off x="6811558" y="4189973"/>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bg>
      <p:bgPr>
        <a:blipFill>
          <a:blip r:embed="rId2">
            <a:alphaModFix/>
          </a:blip>
          <a:stretch>
            <a:fillRect/>
          </a:stretch>
        </a:blipFill>
      </p:bgPr>
    </p:bg>
    <p:spTree>
      <p:nvGrpSpPr>
        <p:cNvPr id="62" name="Shape 62"/>
        <p:cNvGrpSpPr/>
        <p:nvPr/>
      </p:nvGrpSpPr>
      <p:grpSpPr>
        <a:xfrm>
          <a:off x="0" y="0"/>
          <a:ext cx="0" cy="0"/>
          <a:chOff x="0" y="0"/>
          <a:chExt cx="0" cy="0"/>
        </a:xfrm>
      </p:grpSpPr>
      <p:sp>
        <p:nvSpPr>
          <p:cNvPr id="63" name="Google Shape;63;p14"/>
          <p:cNvSpPr txBox="1"/>
          <p:nvPr>
            <p:ph type="ctrTitle"/>
          </p:nvPr>
        </p:nvSpPr>
        <p:spPr>
          <a:xfrm flipH="1">
            <a:off x="2747779" y="2635675"/>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rgbClr val="FFFFFF"/>
              </a:buClr>
              <a:buSzPts val="6500"/>
              <a:buNone/>
              <a:defRPr sz="6500">
                <a:solidFill>
                  <a:srgbClr val="FFFFFF"/>
                </a:solidFill>
              </a:defRPr>
            </a:lvl2pPr>
            <a:lvl3pPr lvl="2" rtl="0" algn="r">
              <a:spcBef>
                <a:spcPts val="0"/>
              </a:spcBef>
              <a:spcAft>
                <a:spcPts val="0"/>
              </a:spcAft>
              <a:buClr>
                <a:srgbClr val="FFFFFF"/>
              </a:buClr>
              <a:buSzPts val="6500"/>
              <a:buNone/>
              <a:defRPr sz="6500">
                <a:solidFill>
                  <a:srgbClr val="FFFFFF"/>
                </a:solidFill>
              </a:defRPr>
            </a:lvl3pPr>
            <a:lvl4pPr lvl="3" rtl="0" algn="r">
              <a:spcBef>
                <a:spcPts val="0"/>
              </a:spcBef>
              <a:spcAft>
                <a:spcPts val="0"/>
              </a:spcAft>
              <a:buClr>
                <a:srgbClr val="FFFFFF"/>
              </a:buClr>
              <a:buSzPts val="6500"/>
              <a:buNone/>
              <a:defRPr sz="6500">
                <a:solidFill>
                  <a:srgbClr val="FFFFFF"/>
                </a:solidFill>
              </a:defRPr>
            </a:lvl4pPr>
            <a:lvl5pPr lvl="4" rtl="0" algn="r">
              <a:spcBef>
                <a:spcPts val="0"/>
              </a:spcBef>
              <a:spcAft>
                <a:spcPts val="0"/>
              </a:spcAft>
              <a:buClr>
                <a:srgbClr val="FFFFFF"/>
              </a:buClr>
              <a:buSzPts val="6500"/>
              <a:buNone/>
              <a:defRPr sz="6500">
                <a:solidFill>
                  <a:srgbClr val="FFFFFF"/>
                </a:solidFill>
              </a:defRPr>
            </a:lvl5pPr>
            <a:lvl6pPr lvl="5" rtl="0" algn="r">
              <a:spcBef>
                <a:spcPts val="0"/>
              </a:spcBef>
              <a:spcAft>
                <a:spcPts val="0"/>
              </a:spcAft>
              <a:buClr>
                <a:srgbClr val="FFFFFF"/>
              </a:buClr>
              <a:buSzPts val="6500"/>
              <a:buNone/>
              <a:defRPr sz="6500">
                <a:solidFill>
                  <a:srgbClr val="FFFFFF"/>
                </a:solidFill>
              </a:defRPr>
            </a:lvl6pPr>
            <a:lvl7pPr lvl="6" rtl="0" algn="r">
              <a:spcBef>
                <a:spcPts val="0"/>
              </a:spcBef>
              <a:spcAft>
                <a:spcPts val="0"/>
              </a:spcAft>
              <a:buClr>
                <a:srgbClr val="FFFFFF"/>
              </a:buClr>
              <a:buSzPts val="6500"/>
              <a:buNone/>
              <a:defRPr sz="6500">
                <a:solidFill>
                  <a:srgbClr val="FFFFFF"/>
                </a:solidFill>
              </a:defRPr>
            </a:lvl7pPr>
            <a:lvl8pPr lvl="7" rtl="0" algn="r">
              <a:spcBef>
                <a:spcPts val="0"/>
              </a:spcBef>
              <a:spcAft>
                <a:spcPts val="0"/>
              </a:spcAft>
              <a:buClr>
                <a:srgbClr val="FFFFFF"/>
              </a:buClr>
              <a:buSzPts val="6500"/>
              <a:buNone/>
              <a:defRPr sz="6500">
                <a:solidFill>
                  <a:srgbClr val="FFFFFF"/>
                </a:solidFill>
              </a:defRPr>
            </a:lvl8pPr>
            <a:lvl9pPr lvl="8" rtl="0" algn="r">
              <a:spcBef>
                <a:spcPts val="0"/>
              </a:spcBef>
              <a:spcAft>
                <a:spcPts val="0"/>
              </a:spcAft>
              <a:buClr>
                <a:srgbClr val="FFFFFF"/>
              </a:buClr>
              <a:buSzPts val="6500"/>
              <a:buNone/>
              <a:defRPr sz="6500">
                <a:solidFill>
                  <a:srgbClr val="FFFFFF"/>
                </a:solidFill>
              </a:defRPr>
            </a:lvl9pPr>
          </a:lstStyle>
          <a:p/>
        </p:txBody>
      </p:sp>
      <p:sp>
        <p:nvSpPr>
          <p:cNvPr id="64" name="Google Shape;64;p14"/>
          <p:cNvSpPr txBox="1"/>
          <p:nvPr>
            <p:ph hasCustomPrompt="1" idx="2" type="title"/>
          </p:nvPr>
        </p:nvSpPr>
        <p:spPr>
          <a:xfrm flipH="1">
            <a:off x="4964179" y="2323850"/>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p:nvPr>
            <p:ph idx="1" type="subTitle"/>
          </p:nvPr>
        </p:nvSpPr>
        <p:spPr>
          <a:xfrm>
            <a:off x="3718579" y="4030481"/>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4">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5"/>
          <p:cNvSpPr txBox="1"/>
          <p:nvPr>
            <p:ph type="ctrTitle"/>
          </p:nvPr>
        </p:nvSpPr>
        <p:spPr>
          <a:xfrm flipH="1">
            <a:off x="2754543" y="1347038"/>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rgbClr val="FFFFFF"/>
              </a:buClr>
              <a:buSzPts val="6500"/>
              <a:buNone/>
              <a:defRPr sz="6500">
                <a:solidFill>
                  <a:srgbClr val="FFFFFF"/>
                </a:solidFill>
              </a:defRPr>
            </a:lvl2pPr>
            <a:lvl3pPr lvl="2" rtl="0" algn="r">
              <a:spcBef>
                <a:spcPts val="0"/>
              </a:spcBef>
              <a:spcAft>
                <a:spcPts val="0"/>
              </a:spcAft>
              <a:buClr>
                <a:srgbClr val="FFFFFF"/>
              </a:buClr>
              <a:buSzPts val="6500"/>
              <a:buNone/>
              <a:defRPr sz="6500">
                <a:solidFill>
                  <a:srgbClr val="FFFFFF"/>
                </a:solidFill>
              </a:defRPr>
            </a:lvl3pPr>
            <a:lvl4pPr lvl="3" rtl="0" algn="r">
              <a:spcBef>
                <a:spcPts val="0"/>
              </a:spcBef>
              <a:spcAft>
                <a:spcPts val="0"/>
              </a:spcAft>
              <a:buClr>
                <a:srgbClr val="FFFFFF"/>
              </a:buClr>
              <a:buSzPts val="6500"/>
              <a:buNone/>
              <a:defRPr sz="6500">
                <a:solidFill>
                  <a:srgbClr val="FFFFFF"/>
                </a:solidFill>
              </a:defRPr>
            </a:lvl4pPr>
            <a:lvl5pPr lvl="4" rtl="0" algn="r">
              <a:spcBef>
                <a:spcPts val="0"/>
              </a:spcBef>
              <a:spcAft>
                <a:spcPts val="0"/>
              </a:spcAft>
              <a:buClr>
                <a:srgbClr val="FFFFFF"/>
              </a:buClr>
              <a:buSzPts val="6500"/>
              <a:buNone/>
              <a:defRPr sz="6500">
                <a:solidFill>
                  <a:srgbClr val="FFFFFF"/>
                </a:solidFill>
              </a:defRPr>
            </a:lvl5pPr>
            <a:lvl6pPr lvl="5" rtl="0" algn="r">
              <a:spcBef>
                <a:spcPts val="0"/>
              </a:spcBef>
              <a:spcAft>
                <a:spcPts val="0"/>
              </a:spcAft>
              <a:buClr>
                <a:srgbClr val="FFFFFF"/>
              </a:buClr>
              <a:buSzPts val="6500"/>
              <a:buNone/>
              <a:defRPr sz="6500">
                <a:solidFill>
                  <a:srgbClr val="FFFFFF"/>
                </a:solidFill>
              </a:defRPr>
            </a:lvl6pPr>
            <a:lvl7pPr lvl="6" rtl="0" algn="r">
              <a:spcBef>
                <a:spcPts val="0"/>
              </a:spcBef>
              <a:spcAft>
                <a:spcPts val="0"/>
              </a:spcAft>
              <a:buClr>
                <a:srgbClr val="FFFFFF"/>
              </a:buClr>
              <a:buSzPts val="6500"/>
              <a:buNone/>
              <a:defRPr sz="6500">
                <a:solidFill>
                  <a:srgbClr val="FFFFFF"/>
                </a:solidFill>
              </a:defRPr>
            </a:lvl7pPr>
            <a:lvl8pPr lvl="7" rtl="0" algn="r">
              <a:spcBef>
                <a:spcPts val="0"/>
              </a:spcBef>
              <a:spcAft>
                <a:spcPts val="0"/>
              </a:spcAft>
              <a:buClr>
                <a:srgbClr val="FFFFFF"/>
              </a:buClr>
              <a:buSzPts val="6500"/>
              <a:buNone/>
              <a:defRPr sz="6500">
                <a:solidFill>
                  <a:srgbClr val="FFFFFF"/>
                </a:solidFill>
              </a:defRPr>
            </a:lvl8pPr>
            <a:lvl9pPr lvl="8" rtl="0" algn="r">
              <a:spcBef>
                <a:spcPts val="0"/>
              </a:spcBef>
              <a:spcAft>
                <a:spcPts val="0"/>
              </a:spcAft>
              <a:buClr>
                <a:srgbClr val="FFFFFF"/>
              </a:buClr>
              <a:buSzPts val="6500"/>
              <a:buNone/>
              <a:defRPr sz="6500">
                <a:solidFill>
                  <a:srgbClr val="FFFFFF"/>
                </a:solidFill>
              </a:defRPr>
            </a:lvl9pPr>
          </a:lstStyle>
          <a:p/>
        </p:txBody>
      </p:sp>
      <p:sp>
        <p:nvSpPr>
          <p:cNvPr id="68" name="Google Shape;68;p15"/>
          <p:cNvSpPr txBox="1"/>
          <p:nvPr>
            <p:ph hasCustomPrompt="1" idx="2" type="title"/>
          </p:nvPr>
        </p:nvSpPr>
        <p:spPr>
          <a:xfrm flipH="1">
            <a:off x="4970943" y="1035213"/>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69" name="Google Shape;69;p15"/>
          <p:cNvSpPr txBox="1"/>
          <p:nvPr>
            <p:ph idx="1" type="subTitle"/>
          </p:nvPr>
        </p:nvSpPr>
        <p:spPr>
          <a:xfrm>
            <a:off x="3725343" y="2742989"/>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5">
    <p:bg>
      <p:bgPr>
        <a:blipFill>
          <a:blip r:embed="rId2">
            <a:alphaModFix/>
          </a:blip>
          <a:stretch>
            <a:fillRect/>
          </a:stretch>
        </a:blipFill>
      </p:bgPr>
    </p:bg>
    <p:spTree>
      <p:nvGrpSpPr>
        <p:cNvPr id="70" name="Shape 70"/>
        <p:cNvGrpSpPr/>
        <p:nvPr/>
      </p:nvGrpSpPr>
      <p:grpSpPr>
        <a:xfrm>
          <a:off x="0" y="0"/>
          <a:ext cx="0" cy="0"/>
          <a:chOff x="0" y="0"/>
          <a:chExt cx="0" cy="0"/>
        </a:xfrm>
      </p:grpSpPr>
      <p:sp>
        <p:nvSpPr>
          <p:cNvPr id="71" name="Google Shape;71;p16"/>
          <p:cNvSpPr txBox="1"/>
          <p:nvPr>
            <p:ph type="ctrTitle"/>
          </p:nvPr>
        </p:nvSpPr>
        <p:spPr>
          <a:xfrm flipH="1">
            <a:off x="1180003" y="1347038"/>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p:txBody>
      </p:sp>
      <p:sp>
        <p:nvSpPr>
          <p:cNvPr id="72" name="Google Shape;72;p16"/>
          <p:cNvSpPr txBox="1"/>
          <p:nvPr>
            <p:ph hasCustomPrompt="1" idx="2" type="title"/>
          </p:nvPr>
        </p:nvSpPr>
        <p:spPr>
          <a:xfrm flipH="1">
            <a:off x="1180003" y="1035213"/>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73" name="Google Shape;73;p16"/>
          <p:cNvSpPr txBox="1"/>
          <p:nvPr>
            <p:ph idx="1" type="subTitle"/>
          </p:nvPr>
        </p:nvSpPr>
        <p:spPr>
          <a:xfrm>
            <a:off x="1180003" y="2742989"/>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6">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7"/>
          <p:cNvSpPr txBox="1"/>
          <p:nvPr>
            <p:ph type="ctrTitle"/>
          </p:nvPr>
        </p:nvSpPr>
        <p:spPr>
          <a:xfrm flipH="1">
            <a:off x="2260329" y="2193805"/>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p:txBody>
      </p:sp>
      <p:sp>
        <p:nvSpPr>
          <p:cNvPr id="76" name="Google Shape;76;p17"/>
          <p:cNvSpPr txBox="1"/>
          <p:nvPr>
            <p:ph hasCustomPrompt="1" idx="2" type="title"/>
          </p:nvPr>
        </p:nvSpPr>
        <p:spPr>
          <a:xfrm flipH="1">
            <a:off x="2260329" y="1881980"/>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77" name="Google Shape;77;p17"/>
          <p:cNvSpPr txBox="1"/>
          <p:nvPr>
            <p:ph idx="1" type="subTitle"/>
          </p:nvPr>
        </p:nvSpPr>
        <p:spPr>
          <a:xfrm>
            <a:off x="2260329" y="3476054"/>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17">
    <p:bg>
      <p:bgPr>
        <a:blipFill>
          <a:blip r:embed="rId2">
            <a:alphaModFix/>
          </a:blip>
          <a:stretch>
            <a:fillRect/>
          </a:stretch>
        </a:blipFill>
      </p:bgPr>
    </p:bg>
    <p:spTree>
      <p:nvGrpSpPr>
        <p:cNvPr id="78" name="Shape 78"/>
        <p:cNvGrpSpPr/>
        <p:nvPr/>
      </p:nvGrpSpPr>
      <p:grpSpPr>
        <a:xfrm>
          <a:off x="0" y="0"/>
          <a:ext cx="0" cy="0"/>
          <a:chOff x="0" y="0"/>
          <a:chExt cx="0" cy="0"/>
        </a:xfrm>
      </p:grpSpPr>
      <p:sp>
        <p:nvSpPr>
          <p:cNvPr id="79" name="Google Shape;79;p18"/>
          <p:cNvSpPr txBox="1"/>
          <p:nvPr>
            <p:ph type="ctrTitle"/>
          </p:nvPr>
        </p:nvSpPr>
        <p:spPr>
          <a:xfrm flipH="1">
            <a:off x="1698072" y="2178475"/>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rgbClr val="FFFFFF"/>
              </a:buClr>
              <a:buSzPts val="6500"/>
              <a:buNone/>
              <a:defRPr sz="6500">
                <a:solidFill>
                  <a:srgbClr val="FFFFFF"/>
                </a:solidFill>
              </a:defRPr>
            </a:lvl2pPr>
            <a:lvl3pPr lvl="2" rtl="0" algn="r">
              <a:spcBef>
                <a:spcPts val="0"/>
              </a:spcBef>
              <a:spcAft>
                <a:spcPts val="0"/>
              </a:spcAft>
              <a:buClr>
                <a:srgbClr val="FFFFFF"/>
              </a:buClr>
              <a:buSzPts val="6500"/>
              <a:buNone/>
              <a:defRPr sz="6500">
                <a:solidFill>
                  <a:srgbClr val="FFFFFF"/>
                </a:solidFill>
              </a:defRPr>
            </a:lvl3pPr>
            <a:lvl4pPr lvl="3" rtl="0" algn="r">
              <a:spcBef>
                <a:spcPts val="0"/>
              </a:spcBef>
              <a:spcAft>
                <a:spcPts val="0"/>
              </a:spcAft>
              <a:buClr>
                <a:srgbClr val="FFFFFF"/>
              </a:buClr>
              <a:buSzPts val="6500"/>
              <a:buNone/>
              <a:defRPr sz="6500">
                <a:solidFill>
                  <a:srgbClr val="FFFFFF"/>
                </a:solidFill>
              </a:defRPr>
            </a:lvl4pPr>
            <a:lvl5pPr lvl="4" rtl="0" algn="r">
              <a:spcBef>
                <a:spcPts val="0"/>
              </a:spcBef>
              <a:spcAft>
                <a:spcPts val="0"/>
              </a:spcAft>
              <a:buClr>
                <a:srgbClr val="FFFFFF"/>
              </a:buClr>
              <a:buSzPts val="6500"/>
              <a:buNone/>
              <a:defRPr sz="6500">
                <a:solidFill>
                  <a:srgbClr val="FFFFFF"/>
                </a:solidFill>
              </a:defRPr>
            </a:lvl5pPr>
            <a:lvl6pPr lvl="5" rtl="0" algn="r">
              <a:spcBef>
                <a:spcPts val="0"/>
              </a:spcBef>
              <a:spcAft>
                <a:spcPts val="0"/>
              </a:spcAft>
              <a:buClr>
                <a:srgbClr val="FFFFFF"/>
              </a:buClr>
              <a:buSzPts val="6500"/>
              <a:buNone/>
              <a:defRPr sz="6500">
                <a:solidFill>
                  <a:srgbClr val="FFFFFF"/>
                </a:solidFill>
              </a:defRPr>
            </a:lvl6pPr>
            <a:lvl7pPr lvl="6" rtl="0" algn="r">
              <a:spcBef>
                <a:spcPts val="0"/>
              </a:spcBef>
              <a:spcAft>
                <a:spcPts val="0"/>
              </a:spcAft>
              <a:buClr>
                <a:srgbClr val="FFFFFF"/>
              </a:buClr>
              <a:buSzPts val="6500"/>
              <a:buNone/>
              <a:defRPr sz="6500">
                <a:solidFill>
                  <a:srgbClr val="FFFFFF"/>
                </a:solidFill>
              </a:defRPr>
            </a:lvl7pPr>
            <a:lvl8pPr lvl="7" rtl="0" algn="r">
              <a:spcBef>
                <a:spcPts val="0"/>
              </a:spcBef>
              <a:spcAft>
                <a:spcPts val="0"/>
              </a:spcAft>
              <a:buClr>
                <a:srgbClr val="FFFFFF"/>
              </a:buClr>
              <a:buSzPts val="6500"/>
              <a:buNone/>
              <a:defRPr sz="6500">
                <a:solidFill>
                  <a:srgbClr val="FFFFFF"/>
                </a:solidFill>
              </a:defRPr>
            </a:lvl8pPr>
            <a:lvl9pPr lvl="8" rtl="0" algn="r">
              <a:spcBef>
                <a:spcPts val="0"/>
              </a:spcBef>
              <a:spcAft>
                <a:spcPts val="0"/>
              </a:spcAft>
              <a:buClr>
                <a:srgbClr val="FFFFFF"/>
              </a:buClr>
              <a:buSzPts val="6500"/>
              <a:buNone/>
              <a:defRPr sz="6500">
                <a:solidFill>
                  <a:srgbClr val="FFFFFF"/>
                </a:solidFill>
              </a:defRPr>
            </a:lvl9pPr>
          </a:lstStyle>
          <a:p/>
        </p:txBody>
      </p:sp>
      <p:sp>
        <p:nvSpPr>
          <p:cNvPr id="80" name="Google Shape;80;p18"/>
          <p:cNvSpPr txBox="1"/>
          <p:nvPr>
            <p:ph hasCustomPrompt="1" idx="2" type="title"/>
          </p:nvPr>
        </p:nvSpPr>
        <p:spPr>
          <a:xfrm flipH="1">
            <a:off x="3914472" y="1866650"/>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81" name="Google Shape;81;p18"/>
          <p:cNvSpPr txBox="1"/>
          <p:nvPr>
            <p:ph idx="1" type="subTitle"/>
          </p:nvPr>
        </p:nvSpPr>
        <p:spPr>
          <a:xfrm>
            <a:off x="2668872" y="3476054"/>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7">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19"/>
          <p:cNvSpPr txBox="1"/>
          <p:nvPr>
            <p:ph idx="1" type="body"/>
          </p:nvPr>
        </p:nvSpPr>
        <p:spPr>
          <a:xfrm>
            <a:off x="722375" y="1447800"/>
            <a:ext cx="3589200" cy="3156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400"/>
            </a:lvl1pPr>
            <a:lvl2pPr indent="-304800" lvl="1" marL="914400" rtl="0">
              <a:spcBef>
                <a:spcPts val="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4" name="Google Shape;84;p19"/>
          <p:cNvSpPr txBox="1"/>
          <p:nvPr>
            <p:ph idx="2" type="body"/>
          </p:nvPr>
        </p:nvSpPr>
        <p:spPr>
          <a:xfrm>
            <a:off x="4832400" y="1447800"/>
            <a:ext cx="3589200" cy="3156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5" name="Google Shape;85;p19"/>
          <p:cNvSpPr txBox="1"/>
          <p:nvPr>
            <p:ph idx="3" type="subTitle"/>
          </p:nvPr>
        </p:nvSpPr>
        <p:spPr>
          <a:xfrm>
            <a:off x="723900" y="952500"/>
            <a:ext cx="7699200" cy="399900"/>
          </a:xfrm>
          <a:prstGeom prst="rect">
            <a:avLst/>
          </a:prstGeom>
        </p:spPr>
        <p:txBody>
          <a:bodyPr anchorCtr="0" anchor="t" bIns="91425" lIns="91425" spcFirstLastPara="1" rIns="91425" wrap="square" tIns="91425">
            <a:noAutofit/>
          </a:bodyPr>
          <a:lstStyle>
            <a:lvl1pPr lvl="0" rtl="0">
              <a:lnSpc>
                <a:spcPct val="100000"/>
              </a:lnSpc>
              <a:spcBef>
                <a:spcPts val="300"/>
              </a:spcBef>
              <a:spcAft>
                <a:spcPts val="0"/>
              </a:spcAft>
              <a:buSzPts val="1200"/>
              <a:buNone/>
              <a:defRPr>
                <a:solidFill>
                  <a:schemeClr val="hlink"/>
                </a:solidFill>
              </a:defRPr>
            </a:lvl1pPr>
            <a:lvl2pPr lvl="1" rtl="0">
              <a:spcBef>
                <a:spcPts val="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
        <p:nvSpPr>
          <p:cNvPr id="86" name="Google Shape;86;p19"/>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1">
    <p:bg>
      <p:bgPr>
        <a:blipFill>
          <a:blip r:embed="rId2">
            <a:alphaModFix/>
          </a:blip>
          <a:stretch>
            <a:fillRect/>
          </a:stretch>
        </a:blipFill>
      </p:bgPr>
    </p:bg>
    <p:spTree>
      <p:nvGrpSpPr>
        <p:cNvPr id="87" name="Shape 87"/>
        <p:cNvGrpSpPr/>
        <p:nvPr/>
      </p:nvGrpSpPr>
      <p:grpSpPr>
        <a:xfrm>
          <a:off x="0" y="0"/>
          <a:ext cx="0" cy="0"/>
          <a:chOff x="0" y="0"/>
          <a:chExt cx="0" cy="0"/>
        </a:xfrm>
      </p:grpSpPr>
      <p:sp>
        <p:nvSpPr>
          <p:cNvPr id="88" name="Google Shape;88;p20"/>
          <p:cNvSpPr txBox="1"/>
          <p:nvPr>
            <p:ph type="ctrTitle"/>
          </p:nvPr>
        </p:nvSpPr>
        <p:spPr>
          <a:xfrm>
            <a:off x="5616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p:txBody>
      </p:sp>
      <p:sp>
        <p:nvSpPr>
          <p:cNvPr id="89" name="Google Shape;89;p20"/>
          <p:cNvSpPr txBox="1"/>
          <p:nvPr>
            <p:ph idx="1" type="subTitle"/>
          </p:nvPr>
        </p:nvSpPr>
        <p:spPr>
          <a:xfrm>
            <a:off x="872450" y="3090475"/>
            <a:ext cx="20520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0" name="Google Shape;90;p20"/>
          <p:cNvSpPr txBox="1"/>
          <p:nvPr>
            <p:ph idx="2" type="ctrTitle"/>
          </p:nvPr>
        </p:nvSpPr>
        <p:spPr>
          <a:xfrm>
            <a:off x="32352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p:txBody>
      </p:sp>
      <p:sp>
        <p:nvSpPr>
          <p:cNvPr id="91" name="Google Shape;91;p20"/>
          <p:cNvSpPr txBox="1"/>
          <p:nvPr>
            <p:ph idx="3" type="subTitle"/>
          </p:nvPr>
        </p:nvSpPr>
        <p:spPr>
          <a:xfrm>
            <a:off x="3462900" y="2036750"/>
            <a:ext cx="2218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2" name="Google Shape;92;p20"/>
          <p:cNvSpPr txBox="1"/>
          <p:nvPr>
            <p:ph idx="4" type="ctrTitle"/>
          </p:nvPr>
        </p:nvSpPr>
        <p:spPr>
          <a:xfrm>
            <a:off x="59088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p:txBody>
      </p:sp>
      <p:sp>
        <p:nvSpPr>
          <p:cNvPr id="93" name="Google Shape;93;p20"/>
          <p:cNvSpPr txBox="1"/>
          <p:nvPr>
            <p:ph idx="5" type="subTitle"/>
          </p:nvPr>
        </p:nvSpPr>
        <p:spPr>
          <a:xfrm>
            <a:off x="6136500" y="3090475"/>
            <a:ext cx="2218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4" name="Google Shape;94;p20"/>
          <p:cNvSpPr txBox="1"/>
          <p:nvPr>
            <p:ph idx="6"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flipH="1">
            <a:off x="1147650" y="3085150"/>
            <a:ext cx="5005500" cy="10221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p:txBody>
      </p:sp>
      <p:sp>
        <p:nvSpPr>
          <p:cNvPr id="13" name="Google Shape;13;p3"/>
          <p:cNvSpPr txBox="1"/>
          <p:nvPr>
            <p:ph hasCustomPrompt="1" idx="2" type="title"/>
          </p:nvPr>
        </p:nvSpPr>
        <p:spPr>
          <a:xfrm flipH="1">
            <a:off x="1147579" y="2323850"/>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4" name="Google Shape;14;p3"/>
          <p:cNvSpPr txBox="1"/>
          <p:nvPr>
            <p:ph idx="1" type="subTitle"/>
          </p:nvPr>
        </p:nvSpPr>
        <p:spPr>
          <a:xfrm>
            <a:off x="1147575" y="4028959"/>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
    <p:bg>
      <p:bgPr>
        <a:blipFill>
          <a:blip r:embed="rId2">
            <a:alphaModFix/>
          </a:blip>
          <a:stretch>
            <a:fillRect/>
          </a:stretch>
        </a:blipFill>
      </p:bgPr>
    </p:bg>
    <p:spTree>
      <p:nvGrpSpPr>
        <p:cNvPr id="95" name="Shape 95"/>
        <p:cNvGrpSpPr/>
        <p:nvPr/>
      </p:nvGrpSpPr>
      <p:grpSpPr>
        <a:xfrm>
          <a:off x="0" y="0"/>
          <a:ext cx="0" cy="0"/>
          <a:chOff x="0" y="0"/>
          <a:chExt cx="0" cy="0"/>
        </a:xfrm>
      </p:grpSpPr>
      <p:sp>
        <p:nvSpPr>
          <p:cNvPr id="96" name="Google Shape;96;p21"/>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97" name="Google Shape;97;p21"/>
          <p:cNvSpPr txBox="1"/>
          <p:nvPr>
            <p:ph idx="2" type="ctrTitle"/>
          </p:nvPr>
        </p:nvSpPr>
        <p:spPr>
          <a:xfrm>
            <a:off x="2285760" y="1652042"/>
            <a:ext cx="17931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98" name="Google Shape;98;p21"/>
          <p:cNvSpPr txBox="1"/>
          <p:nvPr>
            <p:ph idx="1" type="subTitle"/>
          </p:nvPr>
        </p:nvSpPr>
        <p:spPr>
          <a:xfrm>
            <a:off x="2285760" y="1946292"/>
            <a:ext cx="17082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9" name="Google Shape;99;p21"/>
          <p:cNvSpPr txBox="1"/>
          <p:nvPr>
            <p:ph idx="3" type="ctrTitle"/>
          </p:nvPr>
        </p:nvSpPr>
        <p:spPr>
          <a:xfrm>
            <a:off x="2285760" y="3570573"/>
            <a:ext cx="17931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00" name="Google Shape;100;p21"/>
          <p:cNvSpPr txBox="1"/>
          <p:nvPr>
            <p:ph idx="4" type="subTitle"/>
          </p:nvPr>
        </p:nvSpPr>
        <p:spPr>
          <a:xfrm>
            <a:off x="2285760" y="3864823"/>
            <a:ext cx="17082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1" name="Google Shape;101;p21"/>
          <p:cNvSpPr txBox="1"/>
          <p:nvPr>
            <p:ph idx="5" type="ctrTitle"/>
          </p:nvPr>
        </p:nvSpPr>
        <p:spPr>
          <a:xfrm>
            <a:off x="5047297" y="1652042"/>
            <a:ext cx="17931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Clr>
                <a:srgbClr val="000000"/>
              </a:buClr>
              <a:buSzPts val="1400"/>
              <a:buNone/>
              <a:defRPr sz="1400">
                <a:solidFill>
                  <a:srgbClr val="000000"/>
                </a:solidFill>
              </a:defRPr>
            </a:lvl2pPr>
            <a:lvl3pPr lvl="2" rtl="0" algn="r">
              <a:spcBef>
                <a:spcPts val="0"/>
              </a:spcBef>
              <a:spcAft>
                <a:spcPts val="0"/>
              </a:spcAft>
              <a:buClr>
                <a:srgbClr val="000000"/>
              </a:buClr>
              <a:buSzPts val="1400"/>
              <a:buNone/>
              <a:defRPr sz="1400">
                <a:solidFill>
                  <a:srgbClr val="000000"/>
                </a:solidFill>
              </a:defRPr>
            </a:lvl3pPr>
            <a:lvl4pPr lvl="3" rtl="0" algn="r">
              <a:spcBef>
                <a:spcPts val="0"/>
              </a:spcBef>
              <a:spcAft>
                <a:spcPts val="0"/>
              </a:spcAft>
              <a:buClr>
                <a:srgbClr val="000000"/>
              </a:buClr>
              <a:buSzPts val="1400"/>
              <a:buNone/>
              <a:defRPr sz="1400">
                <a:solidFill>
                  <a:srgbClr val="000000"/>
                </a:solidFill>
              </a:defRPr>
            </a:lvl4pPr>
            <a:lvl5pPr lvl="4" rtl="0" algn="r">
              <a:spcBef>
                <a:spcPts val="0"/>
              </a:spcBef>
              <a:spcAft>
                <a:spcPts val="0"/>
              </a:spcAft>
              <a:buClr>
                <a:srgbClr val="000000"/>
              </a:buClr>
              <a:buSzPts val="1400"/>
              <a:buNone/>
              <a:defRPr sz="1400">
                <a:solidFill>
                  <a:srgbClr val="000000"/>
                </a:solidFill>
              </a:defRPr>
            </a:lvl5pPr>
            <a:lvl6pPr lvl="5" rtl="0" algn="r">
              <a:spcBef>
                <a:spcPts val="0"/>
              </a:spcBef>
              <a:spcAft>
                <a:spcPts val="0"/>
              </a:spcAft>
              <a:buClr>
                <a:srgbClr val="000000"/>
              </a:buClr>
              <a:buSzPts val="1400"/>
              <a:buNone/>
              <a:defRPr sz="1400">
                <a:solidFill>
                  <a:srgbClr val="000000"/>
                </a:solidFill>
              </a:defRPr>
            </a:lvl6pPr>
            <a:lvl7pPr lvl="6" rtl="0" algn="r">
              <a:spcBef>
                <a:spcPts val="0"/>
              </a:spcBef>
              <a:spcAft>
                <a:spcPts val="0"/>
              </a:spcAft>
              <a:buClr>
                <a:srgbClr val="000000"/>
              </a:buClr>
              <a:buSzPts val="1400"/>
              <a:buNone/>
              <a:defRPr sz="1400">
                <a:solidFill>
                  <a:srgbClr val="000000"/>
                </a:solidFill>
              </a:defRPr>
            </a:lvl7pPr>
            <a:lvl8pPr lvl="7" rtl="0" algn="r">
              <a:spcBef>
                <a:spcPts val="0"/>
              </a:spcBef>
              <a:spcAft>
                <a:spcPts val="0"/>
              </a:spcAft>
              <a:buClr>
                <a:srgbClr val="000000"/>
              </a:buClr>
              <a:buSzPts val="1400"/>
              <a:buNone/>
              <a:defRPr sz="1400">
                <a:solidFill>
                  <a:srgbClr val="000000"/>
                </a:solidFill>
              </a:defRPr>
            </a:lvl8pPr>
            <a:lvl9pPr lvl="8" rtl="0" algn="r">
              <a:spcBef>
                <a:spcPts val="0"/>
              </a:spcBef>
              <a:spcAft>
                <a:spcPts val="0"/>
              </a:spcAft>
              <a:buClr>
                <a:srgbClr val="000000"/>
              </a:buClr>
              <a:buSzPts val="1400"/>
              <a:buNone/>
              <a:defRPr sz="1400">
                <a:solidFill>
                  <a:srgbClr val="000000"/>
                </a:solidFill>
              </a:defRPr>
            </a:lvl9pPr>
          </a:lstStyle>
          <a:p/>
        </p:txBody>
      </p:sp>
      <p:sp>
        <p:nvSpPr>
          <p:cNvPr id="102" name="Google Shape;102;p21"/>
          <p:cNvSpPr txBox="1"/>
          <p:nvPr>
            <p:ph idx="6" type="subTitle"/>
          </p:nvPr>
        </p:nvSpPr>
        <p:spPr>
          <a:xfrm>
            <a:off x="5047299" y="1946292"/>
            <a:ext cx="17931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103" name="Google Shape;103;p21"/>
          <p:cNvSpPr txBox="1"/>
          <p:nvPr>
            <p:ph idx="7" type="ctrTitle"/>
          </p:nvPr>
        </p:nvSpPr>
        <p:spPr>
          <a:xfrm>
            <a:off x="5047297" y="3570573"/>
            <a:ext cx="17931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Clr>
                <a:srgbClr val="000000"/>
              </a:buClr>
              <a:buSzPts val="1400"/>
              <a:buNone/>
              <a:defRPr sz="1400">
                <a:solidFill>
                  <a:srgbClr val="000000"/>
                </a:solidFill>
              </a:defRPr>
            </a:lvl2pPr>
            <a:lvl3pPr lvl="2" rtl="0" algn="r">
              <a:spcBef>
                <a:spcPts val="0"/>
              </a:spcBef>
              <a:spcAft>
                <a:spcPts val="0"/>
              </a:spcAft>
              <a:buClr>
                <a:srgbClr val="000000"/>
              </a:buClr>
              <a:buSzPts val="1400"/>
              <a:buNone/>
              <a:defRPr sz="1400">
                <a:solidFill>
                  <a:srgbClr val="000000"/>
                </a:solidFill>
              </a:defRPr>
            </a:lvl3pPr>
            <a:lvl4pPr lvl="3" rtl="0" algn="r">
              <a:spcBef>
                <a:spcPts val="0"/>
              </a:spcBef>
              <a:spcAft>
                <a:spcPts val="0"/>
              </a:spcAft>
              <a:buClr>
                <a:srgbClr val="000000"/>
              </a:buClr>
              <a:buSzPts val="1400"/>
              <a:buNone/>
              <a:defRPr sz="1400">
                <a:solidFill>
                  <a:srgbClr val="000000"/>
                </a:solidFill>
              </a:defRPr>
            </a:lvl4pPr>
            <a:lvl5pPr lvl="4" rtl="0" algn="r">
              <a:spcBef>
                <a:spcPts val="0"/>
              </a:spcBef>
              <a:spcAft>
                <a:spcPts val="0"/>
              </a:spcAft>
              <a:buClr>
                <a:srgbClr val="000000"/>
              </a:buClr>
              <a:buSzPts val="1400"/>
              <a:buNone/>
              <a:defRPr sz="1400">
                <a:solidFill>
                  <a:srgbClr val="000000"/>
                </a:solidFill>
              </a:defRPr>
            </a:lvl5pPr>
            <a:lvl6pPr lvl="5" rtl="0" algn="r">
              <a:spcBef>
                <a:spcPts val="0"/>
              </a:spcBef>
              <a:spcAft>
                <a:spcPts val="0"/>
              </a:spcAft>
              <a:buClr>
                <a:srgbClr val="000000"/>
              </a:buClr>
              <a:buSzPts val="1400"/>
              <a:buNone/>
              <a:defRPr sz="1400">
                <a:solidFill>
                  <a:srgbClr val="000000"/>
                </a:solidFill>
              </a:defRPr>
            </a:lvl6pPr>
            <a:lvl7pPr lvl="6" rtl="0" algn="r">
              <a:spcBef>
                <a:spcPts val="0"/>
              </a:spcBef>
              <a:spcAft>
                <a:spcPts val="0"/>
              </a:spcAft>
              <a:buClr>
                <a:srgbClr val="000000"/>
              </a:buClr>
              <a:buSzPts val="1400"/>
              <a:buNone/>
              <a:defRPr sz="1400">
                <a:solidFill>
                  <a:srgbClr val="000000"/>
                </a:solidFill>
              </a:defRPr>
            </a:lvl7pPr>
            <a:lvl8pPr lvl="7" rtl="0" algn="r">
              <a:spcBef>
                <a:spcPts val="0"/>
              </a:spcBef>
              <a:spcAft>
                <a:spcPts val="0"/>
              </a:spcAft>
              <a:buClr>
                <a:srgbClr val="000000"/>
              </a:buClr>
              <a:buSzPts val="1400"/>
              <a:buNone/>
              <a:defRPr sz="1400">
                <a:solidFill>
                  <a:srgbClr val="000000"/>
                </a:solidFill>
              </a:defRPr>
            </a:lvl8pPr>
            <a:lvl9pPr lvl="8" rtl="0" algn="r">
              <a:spcBef>
                <a:spcPts val="0"/>
              </a:spcBef>
              <a:spcAft>
                <a:spcPts val="0"/>
              </a:spcAft>
              <a:buClr>
                <a:srgbClr val="000000"/>
              </a:buClr>
              <a:buSzPts val="1400"/>
              <a:buNone/>
              <a:defRPr sz="1400">
                <a:solidFill>
                  <a:srgbClr val="000000"/>
                </a:solidFill>
              </a:defRPr>
            </a:lvl9pPr>
          </a:lstStyle>
          <a:p/>
        </p:txBody>
      </p:sp>
      <p:sp>
        <p:nvSpPr>
          <p:cNvPr id="104" name="Google Shape;104;p21"/>
          <p:cNvSpPr txBox="1"/>
          <p:nvPr>
            <p:ph idx="8" type="subTitle"/>
          </p:nvPr>
        </p:nvSpPr>
        <p:spPr>
          <a:xfrm>
            <a:off x="5047299" y="3864823"/>
            <a:ext cx="17931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3">
    <p:bg>
      <p:bgPr>
        <a:blipFill>
          <a:blip r:embed="rId2">
            <a:alphaModFix/>
          </a:blip>
          <a:stretch>
            <a:fillRect/>
          </a:stretch>
        </a:blipFill>
      </p:bgPr>
    </p:bg>
    <p:spTree>
      <p:nvGrpSpPr>
        <p:cNvPr id="105" name="Shape 105"/>
        <p:cNvGrpSpPr/>
        <p:nvPr/>
      </p:nvGrpSpPr>
      <p:grpSpPr>
        <a:xfrm>
          <a:off x="0" y="0"/>
          <a:ext cx="0" cy="0"/>
          <a:chOff x="0" y="0"/>
          <a:chExt cx="0" cy="0"/>
        </a:xfrm>
      </p:grpSpPr>
      <p:sp>
        <p:nvSpPr>
          <p:cNvPr id="106" name="Google Shape;106;p22"/>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07" name="Google Shape;107;p22"/>
          <p:cNvSpPr txBox="1"/>
          <p:nvPr>
            <p:ph idx="2" type="ctrTitle"/>
          </p:nvPr>
        </p:nvSpPr>
        <p:spPr>
          <a:xfrm>
            <a:off x="464478"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08" name="Google Shape;108;p22"/>
          <p:cNvSpPr txBox="1"/>
          <p:nvPr>
            <p:ph idx="1" type="subTitle"/>
          </p:nvPr>
        </p:nvSpPr>
        <p:spPr>
          <a:xfrm>
            <a:off x="616128"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9" name="Google Shape;109;p22"/>
          <p:cNvSpPr txBox="1"/>
          <p:nvPr>
            <p:ph idx="3" type="ctrTitle"/>
          </p:nvPr>
        </p:nvSpPr>
        <p:spPr>
          <a:xfrm>
            <a:off x="2077426"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0" name="Google Shape;110;p22"/>
          <p:cNvSpPr txBox="1"/>
          <p:nvPr>
            <p:ph idx="4" type="subTitle"/>
          </p:nvPr>
        </p:nvSpPr>
        <p:spPr>
          <a:xfrm>
            <a:off x="2229076"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1" name="Google Shape;111;p22"/>
          <p:cNvSpPr txBox="1"/>
          <p:nvPr>
            <p:ph idx="5" type="ctrTitle"/>
          </p:nvPr>
        </p:nvSpPr>
        <p:spPr>
          <a:xfrm>
            <a:off x="3690375"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2" name="Google Shape;112;p22"/>
          <p:cNvSpPr txBox="1"/>
          <p:nvPr>
            <p:ph idx="6" type="subTitle"/>
          </p:nvPr>
        </p:nvSpPr>
        <p:spPr>
          <a:xfrm>
            <a:off x="3842025"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3" name="Google Shape;113;p22"/>
          <p:cNvSpPr txBox="1"/>
          <p:nvPr>
            <p:ph idx="7" type="ctrTitle"/>
          </p:nvPr>
        </p:nvSpPr>
        <p:spPr>
          <a:xfrm>
            <a:off x="3707117"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4" name="Google Shape;114;p22"/>
          <p:cNvSpPr txBox="1"/>
          <p:nvPr>
            <p:ph idx="8" type="subTitle"/>
          </p:nvPr>
        </p:nvSpPr>
        <p:spPr>
          <a:xfrm>
            <a:off x="3858772" y="3890201"/>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5" name="Google Shape;115;p22"/>
          <p:cNvSpPr txBox="1"/>
          <p:nvPr>
            <p:ph idx="9" type="ctrTitle"/>
          </p:nvPr>
        </p:nvSpPr>
        <p:spPr>
          <a:xfrm>
            <a:off x="5343519"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6" name="Google Shape;116;p22"/>
          <p:cNvSpPr txBox="1"/>
          <p:nvPr>
            <p:ph idx="13" type="subTitle"/>
          </p:nvPr>
        </p:nvSpPr>
        <p:spPr>
          <a:xfrm>
            <a:off x="5500261" y="3890201"/>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7" name="Google Shape;117;p22"/>
          <p:cNvSpPr txBox="1"/>
          <p:nvPr>
            <p:ph idx="14" type="ctrTitle"/>
          </p:nvPr>
        </p:nvSpPr>
        <p:spPr>
          <a:xfrm>
            <a:off x="6979921"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8" name="Google Shape;118;p22"/>
          <p:cNvSpPr txBox="1"/>
          <p:nvPr>
            <p:ph idx="15" type="subTitle"/>
          </p:nvPr>
        </p:nvSpPr>
        <p:spPr>
          <a:xfrm>
            <a:off x="7141750" y="3890201"/>
            <a:ext cx="14568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bg>
      <p:bgPr>
        <a:blipFill>
          <a:blip r:embed="rId2">
            <a:alphaModFix/>
          </a:blip>
          <a:stretch>
            <a:fillRect/>
          </a:stretch>
        </a:blipFill>
      </p:bgPr>
    </p:bg>
    <p:spTree>
      <p:nvGrpSpPr>
        <p:cNvPr id="119" name="Shape 119"/>
        <p:cNvGrpSpPr/>
        <p:nvPr/>
      </p:nvGrpSpPr>
      <p:grpSpPr>
        <a:xfrm>
          <a:off x="0" y="0"/>
          <a:ext cx="0" cy="0"/>
          <a:chOff x="0" y="0"/>
          <a:chExt cx="0" cy="0"/>
        </a:xfrm>
      </p:grpSpPr>
      <p:sp>
        <p:nvSpPr>
          <p:cNvPr id="120" name="Google Shape;120;p23"/>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bg>
      <p:bgPr>
        <a:blipFill>
          <a:blip r:embed="rId2">
            <a:alphaModFix/>
          </a:blip>
          <a:stretch>
            <a:fillRect/>
          </a:stretch>
        </a:blipFill>
      </p:bgPr>
    </p:bg>
    <p:spTree>
      <p:nvGrpSpPr>
        <p:cNvPr id="121" name="Shape 121"/>
        <p:cNvGrpSpPr/>
        <p:nvPr/>
      </p:nvGrpSpPr>
      <p:grpSpPr>
        <a:xfrm>
          <a:off x="0" y="0"/>
          <a:ext cx="0" cy="0"/>
          <a:chOff x="0" y="0"/>
          <a:chExt cx="0" cy="0"/>
        </a:xfrm>
      </p:grpSpPr>
      <p:sp>
        <p:nvSpPr>
          <p:cNvPr id="122" name="Google Shape;122;p2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8">
    <p:bg>
      <p:bgPr>
        <a:blipFill>
          <a:blip r:embed="rId2">
            <a:alphaModFix/>
          </a:blip>
          <a:stretch>
            <a:fillRect/>
          </a:stretch>
        </a:blipFill>
      </p:bgPr>
    </p:bg>
    <p:spTree>
      <p:nvGrpSpPr>
        <p:cNvPr id="123" name="Shape 123"/>
        <p:cNvGrpSpPr/>
        <p:nvPr/>
      </p:nvGrpSpPr>
      <p:grpSpPr>
        <a:xfrm>
          <a:off x="0" y="0"/>
          <a:ext cx="0" cy="0"/>
          <a:chOff x="0" y="0"/>
          <a:chExt cx="0" cy="0"/>
        </a:xfrm>
      </p:grpSpPr>
      <p:sp>
        <p:nvSpPr>
          <p:cNvPr id="124" name="Google Shape;124;p25"/>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9">
    <p:bg>
      <p:bgPr>
        <a:blipFill>
          <a:blip r:embed="rId2">
            <a:alphaModFix/>
          </a:blip>
          <a:stretch>
            <a:fillRect/>
          </a:stretch>
        </a:blipFill>
      </p:bgPr>
    </p:bg>
    <p:spTree>
      <p:nvGrpSpPr>
        <p:cNvPr id="125" name="Shape 125"/>
        <p:cNvGrpSpPr/>
        <p:nvPr/>
      </p:nvGrpSpPr>
      <p:grpSpPr>
        <a:xfrm>
          <a:off x="0" y="0"/>
          <a:ext cx="0" cy="0"/>
          <a:chOff x="0" y="0"/>
          <a:chExt cx="0" cy="0"/>
        </a:xfrm>
      </p:grpSpPr>
      <p:sp>
        <p:nvSpPr>
          <p:cNvPr id="126" name="Google Shape;126;p26"/>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8">
    <p:bg>
      <p:bgPr>
        <a:blipFill>
          <a:blip r:embed="rId2">
            <a:alphaModFix/>
          </a:blip>
          <a:stretch>
            <a:fillRect/>
          </a:stretch>
        </a:blipFill>
      </p:bgPr>
    </p:bg>
    <p:spTree>
      <p:nvGrpSpPr>
        <p:cNvPr id="127" name="Shape 127"/>
        <p:cNvGrpSpPr/>
        <p:nvPr/>
      </p:nvGrpSpPr>
      <p:grpSpPr>
        <a:xfrm>
          <a:off x="0" y="0"/>
          <a:ext cx="0" cy="0"/>
          <a:chOff x="0" y="0"/>
          <a:chExt cx="0" cy="0"/>
        </a:xfrm>
      </p:grpSpPr>
      <p:sp>
        <p:nvSpPr>
          <p:cNvPr id="128" name="Google Shape;128;p27"/>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29" name="Google Shape;129;p27"/>
          <p:cNvSpPr txBox="1"/>
          <p:nvPr>
            <p:ph hasCustomPrompt="1" idx="2" type="title"/>
          </p:nvPr>
        </p:nvSpPr>
        <p:spPr>
          <a:xfrm>
            <a:off x="1086651" y="1475125"/>
            <a:ext cx="17952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30" name="Google Shape;130;p27"/>
          <p:cNvSpPr txBox="1"/>
          <p:nvPr>
            <p:ph idx="1" type="subTitle"/>
          </p:nvPr>
        </p:nvSpPr>
        <p:spPr>
          <a:xfrm flipH="1">
            <a:off x="3481677" y="1666454"/>
            <a:ext cx="3264900" cy="336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None/>
              <a:defRPr>
                <a:solidFill>
                  <a:schemeClr val="lt1"/>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131" name="Google Shape;131;p27"/>
          <p:cNvSpPr txBox="1"/>
          <p:nvPr>
            <p:ph hasCustomPrompt="1" idx="3" type="title"/>
          </p:nvPr>
        </p:nvSpPr>
        <p:spPr>
          <a:xfrm>
            <a:off x="2298451" y="2475350"/>
            <a:ext cx="17637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32" name="Google Shape;132;p27"/>
          <p:cNvSpPr txBox="1"/>
          <p:nvPr>
            <p:ph idx="4" type="subTitle"/>
          </p:nvPr>
        </p:nvSpPr>
        <p:spPr>
          <a:xfrm flipH="1">
            <a:off x="4568051" y="2688425"/>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a:solidFill>
                  <a:schemeClr val="lt1"/>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133" name="Google Shape;133;p27"/>
          <p:cNvSpPr txBox="1"/>
          <p:nvPr>
            <p:ph hasCustomPrompt="1" idx="5" type="title"/>
          </p:nvPr>
        </p:nvSpPr>
        <p:spPr>
          <a:xfrm>
            <a:off x="3353176" y="3513625"/>
            <a:ext cx="17952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34" name="Google Shape;134;p27"/>
          <p:cNvSpPr txBox="1"/>
          <p:nvPr>
            <p:ph idx="6" type="subTitle"/>
          </p:nvPr>
        </p:nvSpPr>
        <p:spPr>
          <a:xfrm flipH="1">
            <a:off x="5671490" y="3709941"/>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a:solidFill>
                  <a:schemeClr val="lt1"/>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28"/>
          <p:cNvSpPr txBox="1"/>
          <p:nvPr>
            <p:ph type="ctrTitle"/>
          </p:nvPr>
        </p:nvSpPr>
        <p:spPr>
          <a:xfrm flipH="1">
            <a:off x="1974150" y="1161000"/>
            <a:ext cx="5195700" cy="1365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4800"/>
              <a:buNone/>
              <a:defRPr sz="4800"/>
            </a:lvl1pPr>
            <a:lvl2pPr lvl="1" rtl="0" algn="ctr">
              <a:spcBef>
                <a:spcPts val="0"/>
              </a:spcBef>
              <a:spcAft>
                <a:spcPts val="0"/>
              </a:spcAft>
              <a:buClr>
                <a:srgbClr val="FFFFFF"/>
              </a:buClr>
              <a:buSzPts val="4800"/>
              <a:buNone/>
              <a:defRPr sz="4800">
                <a:solidFill>
                  <a:srgbClr val="FFFFFF"/>
                </a:solidFill>
              </a:defRPr>
            </a:lvl2pPr>
            <a:lvl3pPr lvl="2" rtl="0" algn="ctr">
              <a:spcBef>
                <a:spcPts val="0"/>
              </a:spcBef>
              <a:spcAft>
                <a:spcPts val="0"/>
              </a:spcAft>
              <a:buClr>
                <a:srgbClr val="FFFFFF"/>
              </a:buClr>
              <a:buSzPts val="4800"/>
              <a:buNone/>
              <a:defRPr sz="4800">
                <a:solidFill>
                  <a:srgbClr val="FFFFFF"/>
                </a:solidFill>
              </a:defRPr>
            </a:lvl3pPr>
            <a:lvl4pPr lvl="3" rtl="0" algn="ctr">
              <a:spcBef>
                <a:spcPts val="0"/>
              </a:spcBef>
              <a:spcAft>
                <a:spcPts val="0"/>
              </a:spcAft>
              <a:buClr>
                <a:srgbClr val="FFFFFF"/>
              </a:buClr>
              <a:buSzPts val="4800"/>
              <a:buNone/>
              <a:defRPr sz="4800">
                <a:solidFill>
                  <a:srgbClr val="FFFFFF"/>
                </a:solidFill>
              </a:defRPr>
            </a:lvl4pPr>
            <a:lvl5pPr lvl="4" rtl="0" algn="ctr">
              <a:spcBef>
                <a:spcPts val="0"/>
              </a:spcBef>
              <a:spcAft>
                <a:spcPts val="0"/>
              </a:spcAft>
              <a:buClr>
                <a:srgbClr val="FFFFFF"/>
              </a:buClr>
              <a:buSzPts val="4800"/>
              <a:buNone/>
              <a:defRPr sz="4800">
                <a:solidFill>
                  <a:srgbClr val="FFFFFF"/>
                </a:solidFill>
              </a:defRPr>
            </a:lvl5pPr>
            <a:lvl6pPr lvl="5" rtl="0" algn="ctr">
              <a:spcBef>
                <a:spcPts val="0"/>
              </a:spcBef>
              <a:spcAft>
                <a:spcPts val="0"/>
              </a:spcAft>
              <a:buClr>
                <a:srgbClr val="FFFFFF"/>
              </a:buClr>
              <a:buSzPts val="4800"/>
              <a:buNone/>
              <a:defRPr sz="4800">
                <a:solidFill>
                  <a:srgbClr val="FFFFFF"/>
                </a:solidFill>
              </a:defRPr>
            </a:lvl6pPr>
            <a:lvl7pPr lvl="6" rtl="0" algn="ctr">
              <a:spcBef>
                <a:spcPts val="0"/>
              </a:spcBef>
              <a:spcAft>
                <a:spcPts val="0"/>
              </a:spcAft>
              <a:buClr>
                <a:srgbClr val="FFFFFF"/>
              </a:buClr>
              <a:buSzPts val="4800"/>
              <a:buNone/>
              <a:defRPr sz="4800">
                <a:solidFill>
                  <a:srgbClr val="FFFFFF"/>
                </a:solidFill>
              </a:defRPr>
            </a:lvl7pPr>
            <a:lvl8pPr lvl="7" rtl="0" algn="ctr">
              <a:spcBef>
                <a:spcPts val="0"/>
              </a:spcBef>
              <a:spcAft>
                <a:spcPts val="0"/>
              </a:spcAft>
              <a:buClr>
                <a:srgbClr val="FFFFFF"/>
              </a:buClr>
              <a:buSzPts val="4800"/>
              <a:buNone/>
              <a:defRPr sz="4800">
                <a:solidFill>
                  <a:srgbClr val="FFFFFF"/>
                </a:solidFill>
              </a:defRPr>
            </a:lvl8pPr>
            <a:lvl9pPr lvl="8" rtl="0" algn="ctr">
              <a:spcBef>
                <a:spcPts val="0"/>
              </a:spcBef>
              <a:spcAft>
                <a:spcPts val="0"/>
              </a:spcAft>
              <a:buClr>
                <a:srgbClr val="FFFFFF"/>
              </a:buClr>
              <a:buSzPts val="4800"/>
              <a:buNone/>
              <a:defRPr sz="4800">
                <a:solidFill>
                  <a:srgbClr val="FFFFFF"/>
                </a:solidFill>
              </a:defRPr>
            </a:lvl9pPr>
          </a:lstStyle>
          <a:p/>
        </p:txBody>
      </p:sp>
      <p:sp>
        <p:nvSpPr>
          <p:cNvPr id="137" name="Google Shape;137;p28"/>
          <p:cNvSpPr txBox="1"/>
          <p:nvPr>
            <p:ph idx="1" type="subTitle"/>
          </p:nvPr>
        </p:nvSpPr>
        <p:spPr>
          <a:xfrm>
            <a:off x="2152500" y="2494850"/>
            <a:ext cx="48390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8"/>
          <p:cNvSpPr txBox="1"/>
          <p:nvPr/>
        </p:nvSpPr>
        <p:spPr>
          <a:xfrm>
            <a:off x="625906" y="3722418"/>
            <a:ext cx="3830100" cy="1784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000">
                <a:solidFill>
                  <a:srgbClr val="434343"/>
                </a:solidFill>
                <a:latin typeface="Roboto Condensed Light"/>
                <a:ea typeface="Roboto Condensed Light"/>
                <a:cs typeface="Roboto Condensed Light"/>
                <a:sym typeface="Roboto Condensed Light"/>
              </a:rPr>
              <a:t>CREDITS: This presentation template was created by </a:t>
            </a:r>
            <a:r>
              <a:rPr b="1" lang="en" sz="1000">
                <a:solidFill>
                  <a:srgbClr val="434343"/>
                </a:solidFill>
                <a:uFill>
                  <a:noFill/>
                </a:uFill>
                <a:latin typeface="Roboto Condensed"/>
                <a:ea typeface="Roboto Condensed"/>
                <a:cs typeface="Roboto Condensed"/>
                <a:sym typeface="Roboto Condensed"/>
                <a:hlinkClick r:id="rId3">
                  <a:extLst>
                    <a:ext uri="{A12FA001-AC4F-418D-AE19-62706E023703}">
                      <ahyp:hlinkClr val="tx"/>
                    </a:ext>
                  </a:extLst>
                </a:hlinkClick>
              </a:rPr>
              <a:t>Slidesgo</a:t>
            </a:r>
            <a:r>
              <a:rPr lang="en" sz="1000">
                <a:solidFill>
                  <a:srgbClr val="434343"/>
                </a:solidFill>
                <a:latin typeface="Roboto Condensed Light"/>
                <a:ea typeface="Roboto Condensed Light"/>
                <a:cs typeface="Roboto Condensed Light"/>
                <a:sym typeface="Roboto Condensed Light"/>
              </a:rPr>
              <a:t>, including icons by </a:t>
            </a:r>
            <a:r>
              <a:rPr b="1" lang="en" sz="1000">
                <a:solidFill>
                  <a:srgbClr val="434343"/>
                </a:solidFill>
                <a:uFill>
                  <a:noFill/>
                </a:uFill>
                <a:latin typeface="Roboto Condensed"/>
                <a:ea typeface="Roboto Condensed"/>
                <a:cs typeface="Roboto Condensed"/>
                <a:sym typeface="Roboto Condensed"/>
                <a:hlinkClick r:id="rId4">
                  <a:extLst>
                    <a:ext uri="{A12FA001-AC4F-418D-AE19-62706E023703}">
                      <ahyp:hlinkClr val="tx"/>
                    </a:ext>
                  </a:extLst>
                </a:hlinkClick>
              </a:rPr>
              <a:t>Flaticon</a:t>
            </a:r>
            <a:r>
              <a:rPr lang="en" sz="1000">
                <a:solidFill>
                  <a:srgbClr val="434343"/>
                </a:solidFill>
                <a:latin typeface="Roboto Condensed Light"/>
                <a:ea typeface="Roboto Condensed Light"/>
                <a:cs typeface="Roboto Condensed Light"/>
                <a:sym typeface="Roboto Condensed Light"/>
              </a:rPr>
              <a:t>, and infographics &amp; images by </a:t>
            </a:r>
            <a:r>
              <a:rPr b="1" lang="en" sz="1000">
                <a:solidFill>
                  <a:srgbClr val="434343"/>
                </a:solidFill>
                <a:uFill>
                  <a:noFill/>
                </a:uFill>
                <a:latin typeface="Roboto Condensed"/>
                <a:ea typeface="Roboto Condensed"/>
                <a:cs typeface="Roboto Condensed"/>
                <a:sym typeface="Roboto Condensed"/>
                <a:hlinkClick r:id="rId5">
                  <a:extLst>
                    <a:ext uri="{A12FA001-AC4F-418D-AE19-62706E023703}">
                      <ahyp:hlinkClr val="tx"/>
                    </a:ext>
                  </a:extLst>
                </a:hlinkClick>
              </a:rPr>
              <a:t>Freepik</a:t>
            </a:r>
            <a:r>
              <a:rPr lang="en" sz="1000">
                <a:solidFill>
                  <a:srgbClr val="434343"/>
                </a:solidFill>
                <a:latin typeface="Roboto Condensed Light"/>
                <a:ea typeface="Roboto Condensed Light"/>
                <a:cs typeface="Roboto Condensed Light"/>
                <a:sym typeface="Roboto Condensed Light"/>
              </a:rPr>
              <a:t>. </a:t>
            </a:r>
            <a:endParaRPr sz="1000">
              <a:solidFill>
                <a:srgbClr val="434343"/>
              </a:solidFill>
              <a:latin typeface="Roboto Condensed Light"/>
              <a:ea typeface="Roboto Condensed Light"/>
              <a:cs typeface="Roboto Condensed Light"/>
              <a:sym typeface="Roboto Condensed Light"/>
            </a:endParaRPr>
          </a:p>
          <a:p>
            <a:pPr indent="0" lvl="0" marL="0" rtl="0" algn="l">
              <a:lnSpc>
                <a:spcPct val="100000"/>
              </a:lnSpc>
              <a:spcBef>
                <a:spcPts val="300"/>
              </a:spcBef>
              <a:spcAft>
                <a:spcPts val="0"/>
              </a:spcAft>
              <a:buNone/>
            </a:pPr>
            <a:r>
              <a:rPr b="1" lang="en" sz="900">
                <a:solidFill>
                  <a:srgbClr val="434343"/>
                </a:solidFill>
                <a:latin typeface="Roboto Condensed"/>
                <a:ea typeface="Roboto Condensed"/>
                <a:cs typeface="Roboto Condensed"/>
                <a:sym typeface="Roboto Condensed"/>
              </a:rPr>
              <a:t>Please keep this slide for attribution.</a:t>
            </a:r>
            <a:endParaRPr b="1" sz="900">
              <a:solidFill>
                <a:srgbClr val="434343"/>
              </a:solidFill>
              <a:latin typeface="Roboto Condensed"/>
              <a:ea typeface="Roboto Condensed"/>
              <a:cs typeface="Roboto Condensed"/>
              <a:sym typeface="Roboto Condensed"/>
            </a:endParaRPr>
          </a:p>
          <a:p>
            <a:pPr indent="0" lvl="0" marL="0" rtl="0" algn="l">
              <a:lnSpc>
                <a:spcPct val="115000"/>
              </a:lnSpc>
              <a:spcBef>
                <a:spcPts val="300"/>
              </a:spcBef>
              <a:spcAft>
                <a:spcPts val="0"/>
              </a:spcAft>
              <a:buNone/>
            </a:pPr>
            <a:r>
              <a:t/>
            </a:r>
            <a:endParaRPr>
              <a:solidFill>
                <a:schemeClr val="dk1"/>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idx="1" type="body"/>
          </p:nvPr>
        </p:nvSpPr>
        <p:spPr>
          <a:xfrm>
            <a:off x="870650" y="1144200"/>
            <a:ext cx="6919200" cy="35106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rgbClr val="434343"/>
              </a:buClr>
              <a:buSzPts val="800"/>
              <a:buFont typeface="Nunito Light"/>
              <a:buAutoNum type="arabicPeriod"/>
              <a:defRPr>
                <a:solidFill>
                  <a:srgbClr val="000000"/>
                </a:solidFill>
              </a:defRPr>
            </a:lvl1pPr>
            <a:lvl2pPr indent="-304800" lvl="1" marL="914400" rtl="0">
              <a:spcBef>
                <a:spcPts val="1600"/>
              </a:spcBef>
              <a:spcAft>
                <a:spcPts val="0"/>
              </a:spcAft>
              <a:buClr>
                <a:srgbClr val="434343"/>
              </a:buClr>
              <a:buSzPts val="1200"/>
              <a:buFont typeface="Nunito Light"/>
              <a:buAutoNum type="alphaLcPeriod"/>
              <a:defRPr>
                <a:solidFill>
                  <a:srgbClr val="000000"/>
                </a:solidFill>
              </a:defRPr>
            </a:lvl2pPr>
            <a:lvl3pPr indent="-304800" lvl="2" marL="1371600" rtl="0">
              <a:spcBef>
                <a:spcPts val="1600"/>
              </a:spcBef>
              <a:spcAft>
                <a:spcPts val="0"/>
              </a:spcAft>
              <a:buClr>
                <a:srgbClr val="434343"/>
              </a:buClr>
              <a:buSzPts val="1200"/>
              <a:buFont typeface="Nunito Light"/>
              <a:buAutoNum type="romanLcPeriod"/>
              <a:defRPr>
                <a:solidFill>
                  <a:srgbClr val="000000"/>
                </a:solidFill>
              </a:defRPr>
            </a:lvl3pPr>
            <a:lvl4pPr indent="-304800" lvl="3" marL="1828800" rtl="0">
              <a:spcBef>
                <a:spcPts val="1600"/>
              </a:spcBef>
              <a:spcAft>
                <a:spcPts val="0"/>
              </a:spcAft>
              <a:buClr>
                <a:srgbClr val="434343"/>
              </a:buClr>
              <a:buSzPts val="1200"/>
              <a:buFont typeface="Nunito Light"/>
              <a:buAutoNum type="arabicPeriod"/>
              <a:defRPr>
                <a:solidFill>
                  <a:srgbClr val="000000"/>
                </a:solidFill>
              </a:defRPr>
            </a:lvl4pPr>
            <a:lvl5pPr indent="-304800" lvl="4" marL="2286000" rtl="0">
              <a:spcBef>
                <a:spcPts val="1600"/>
              </a:spcBef>
              <a:spcAft>
                <a:spcPts val="0"/>
              </a:spcAft>
              <a:buClr>
                <a:srgbClr val="434343"/>
              </a:buClr>
              <a:buSzPts val="1200"/>
              <a:buFont typeface="Nunito Light"/>
              <a:buAutoNum type="alphaLcPeriod"/>
              <a:defRPr>
                <a:solidFill>
                  <a:srgbClr val="000000"/>
                </a:solidFill>
              </a:defRPr>
            </a:lvl5pPr>
            <a:lvl6pPr indent="-304800" lvl="5" marL="2743200" rtl="0">
              <a:spcBef>
                <a:spcPts val="1600"/>
              </a:spcBef>
              <a:spcAft>
                <a:spcPts val="0"/>
              </a:spcAft>
              <a:buClr>
                <a:srgbClr val="434343"/>
              </a:buClr>
              <a:buSzPts val="1200"/>
              <a:buFont typeface="Nunito Light"/>
              <a:buAutoNum type="romanLcPeriod"/>
              <a:defRPr>
                <a:solidFill>
                  <a:srgbClr val="000000"/>
                </a:solidFill>
              </a:defRPr>
            </a:lvl6pPr>
            <a:lvl7pPr indent="-304800" lvl="6" marL="3200400" rtl="0">
              <a:spcBef>
                <a:spcPts val="1600"/>
              </a:spcBef>
              <a:spcAft>
                <a:spcPts val="0"/>
              </a:spcAft>
              <a:buClr>
                <a:srgbClr val="434343"/>
              </a:buClr>
              <a:buSzPts val="1200"/>
              <a:buFont typeface="Nunito Light"/>
              <a:buAutoNum type="arabicPeriod"/>
              <a:defRPr>
                <a:solidFill>
                  <a:srgbClr val="000000"/>
                </a:solidFill>
              </a:defRPr>
            </a:lvl7pPr>
            <a:lvl8pPr indent="-304800" lvl="7" marL="3657600" rtl="0">
              <a:spcBef>
                <a:spcPts val="1600"/>
              </a:spcBef>
              <a:spcAft>
                <a:spcPts val="0"/>
              </a:spcAft>
              <a:buClr>
                <a:srgbClr val="434343"/>
              </a:buClr>
              <a:buSzPts val="1200"/>
              <a:buFont typeface="Nunito Light"/>
              <a:buAutoNum type="alphaLcPeriod"/>
              <a:defRPr>
                <a:solidFill>
                  <a:srgbClr val="000000"/>
                </a:solidFill>
              </a:defRPr>
            </a:lvl8pPr>
            <a:lvl9pPr indent="-304800" lvl="8" marL="4114800" rtl="0">
              <a:spcBef>
                <a:spcPts val="1600"/>
              </a:spcBef>
              <a:spcAft>
                <a:spcPts val="1600"/>
              </a:spcAft>
              <a:buClr>
                <a:srgbClr val="434343"/>
              </a:buClr>
              <a:buSzPts val="1200"/>
              <a:buFont typeface="Nunito Light"/>
              <a:buAutoNum type="romanLcPeriod"/>
              <a:defRPr>
                <a:solidFill>
                  <a:srgbClr val="000000"/>
                </a:solidFill>
              </a:defRPr>
            </a:lvl9pPr>
          </a:lstStyle>
          <a:p/>
        </p:txBody>
      </p:sp>
      <p:sp>
        <p:nvSpPr>
          <p:cNvPr id="17" name="Google Shape;17;p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0" name="Google Shape;20;p5"/>
          <p:cNvSpPr txBox="1"/>
          <p:nvPr>
            <p:ph idx="2" type="ctrTitle"/>
          </p:nvPr>
        </p:nvSpPr>
        <p:spPr>
          <a:xfrm>
            <a:off x="1741950" y="2846700"/>
            <a:ext cx="12579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1" name="Google Shape;21;p5"/>
          <p:cNvSpPr txBox="1"/>
          <p:nvPr>
            <p:ph idx="1" type="subTitle"/>
          </p:nvPr>
        </p:nvSpPr>
        <p:spPr>
          <a:xfrm>
            <a:off x="1741950" y="1650025"/>
            <a:ext cx="21573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2" name="Google Shape;22;p5"/>
          <p:cNvSpPr txBox="1"/>
          <p:nvPr>
            <p:ph idx="3" type="ctrTitle"/>
          </p:nvPr>
        </p:nvSpPr>
        <p:spPr>
          <a:xfrm>
            <a:off x="5633751" y="3635300"/>
            <a:ext cx="17805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3" name="Google Shape;23;p5"/>
          <p:cNvSpPr txBox="1"/>
          <p:nvPr>
            <p:ph idx="4" type="subTitle"/>
          </p:nvPr>
        </p:nvSpPr>
        <p:spPr>
          <a:xfrm>
            <a:off x="5256958" y="2440056"/>
            <a:ext cx="21573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6"/>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7"/>
          <p:cNvSpPr txBox="1"/>
          <p:nvPr>
            <p:ph type="ctrTitle"/>
          </p:nvPr>
        </p:nvSpPr>
        <p:spPr>
          <a:xfrm>
            <a:off x="2638350" y="376498"/>
            <a:ext cx="3867300" cy="20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28" name="Google Shape;28;p7"/>
          <p:cNvSpPr txBox="1"/>
          <p:nvPr>
            <p:ph idx="1" type="subTitle"/>
          </p:nvPr>
        </p:nvSpPr>
        <p:spPr>
          <a:xfrm>
            <a:off x="2580225" y="2314225"/>
            <a:ext cx="3983400" cy="107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 name="Shape 29"/>
        <p:cNvGrpSpPr/>
        <p:nvPr/>
      </p:nvGrpSpPr>
      <p:grpSpPr>
        <a:xfrm>
          <a:off x="0" y="0"/>
          <a:ext cx="0" cy="0"/>
          <a:chOff x="0" y="0"/>
          <a:chExt cx="0" cy="0"/>
        </a:xfrm>
      </p:grpSpPr>
      <p:sp>
        <p:nvSpPr>
          <p:cNvPr id="30" name="Google Shape;30;p8"/>
          <p:cNvSpPr txBox="1"/>
          <p:nvPr>
            <p:ph type="ctrTitle"/>
          </p:nvPr>
        </p:nvSpPr>
        <p:spPr>
          <a:xfrm flipH="1">
            <a:off x="1193529" y="1611150"/>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type="ctrTitle"/>
          </p:nvPr>
        </p:nvSpPr>
        <p:spPr>
          <a:xfrm>
            <a:off x="1600733" y="985228"/>
            <a:ext cx="26736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2000"/>
            </a:lvl1pPr>
            <a:lvl2pPr lvl="1" rtl="0" algn="r">
              <a:spcBef>
                <a:spcPts val="0"/>
              </a:spcBef>
              <a:spcAft>
                <a:spcPts val="0"/>
              </a:spcAft>
              <a:buClr>
                <a:srgbClr val="000000"/>
              </a:buClr>
              <a:buSzPts val="2000"/>
              <a:buNone/>
              <a:defRPr sz="2000">
                <a:solidFill>
                  <a:srgbClr val="000000"/>
                </a:solidFill>
              </a:defRPr>
            </a:lvl2pPr>
            <a:lvl3pPr lvl="2" rtl="0" algn="r">
              <a:spcBef>
                <a:spcPts val="0"/>
              </a:spcBef>
              <a:spcAft>
                <a:spcPts val="0"/>
              </a:spcAft>
              <a:buClr>
                <a:srgbClr val="000000"/>
              </a:buClr>
              <a:buSzPts val="2000"/>
              <a:buNone/>
              <a:defRPr sz="2000">
                <a:solidFill>
                  <a:srgbClr val="000000"/>
                </a:solidFill>
              </a:defRPr>
            </a:lvl3pPr>
            <a:lvl4pPr lvl="3" rtl="0" algn="r">
              <a:spcBef>
                <a:spcPts val="0"/>
              </a:spcBef>
              <a:spcAft>
                <a:spcPts val="0"/>
              </a:spcAft>
              <a:buClr>
                <a:srgbClr val="000000"/>
              </a:buClr>
              <a:buSzPts val="2000"/>
              <a:buNone/>
              <a:defRPr sz="2000">
                <a:solidFill>
                  <a:srgbClr val="000000"/>
                </a:solidFill>
              </a:defRPr>
            </a:lvl4pPr>
            <a:lvl5pPr lvl="4" rtl="0" algn="r">
              <a:spcBef>
                <a:spcPts val="0"/>
              </a:spcBef>
              <a:spcAft>
                <a:spcPts val="0"/>
              </a:spcAft>
              <a:buClr>
                <a:srgbClr val="000000"/>
              </a:buClr>
              <a:buSzPts val="2000"/>
              <a:buNone/>
              <a:defRPr sz="2000">
                <a:solidFill>
                  <a:srgbClr val="000000"/>
                </a:solidFill>
              </a:defRPr>
            </a:lvl5pPr>
            <a:lvl6pPr lvl="5" rtl="0" algn="r">
              <a:spcBef>
                <a:spcPts val="0"/>
              </a:spcBef>
              <a:spcAft>
                <a:spcPts val="0"/>
              </a:spcAft>
              <a:buClr>
                <a:srgbClr val="000000"/>
              </a:buClr>
              <a:buSzPts val="2000"/>
              <a:buNone/>
              <a:defRPr sz="2000">
                <a:solidFill>
                  <a:srgbClr val="000000"/>
                </a:solidFill>
              </a:defRPr>
            </a:lvl6pPr>
            <a:lvl7pPr lvl="6" rtl="0" algn="r">
              <a:spcBef>
                <a:spcPts val="0"/>
              </a:spcBef>
              <a:spcAft>
                <a:spcPts val="0"/>
              </a:spcAft>
              <a:buClr>
                <a:srgbClr val="000000"/>
              </a:buClr>
              <a:buSzPts val="2000"/>
              <a:buNone/>
              <a:defRPr sz="2000">
                <a:solidFill>
                  <a:srgbClr val="000000"/>
                </a:solidFill>
              </a:defRPr>
            </a:lvl7pPr>
            <a:lvl8pPr lvl="7" rtl="0" algn="r">
              <a:spcBef>
                <a:spcPts val="0"/>
              </a:spcBef>
              <a:spcAft>
                <a:spcPts val="0"/>
              </a:spcAft>
              <a:buClr>
                <a:srgbClr val="000000"/>
              </a:buClr>
              <a:buSzPts val="2000"/>
              <a:buNone/>
              <a:defRPr sz="2000">
                <a:solidFill>
                  <a:srgbClr val="000000"/>
                </a:solidFill>
              </a:defRPr>
            </a:lvl8pPr>
            <a:lvl9pPr lvl="8" rtl="0" algn="r">
              <a:spcBef>
                <a:spcPts val="0"/>
              </a:spcBef>
              <a:spcAft>
                <a:spcPts val="0"/>
              </a:spcAft>
              <a:buClr>
                <a:srgbClr val="000000"/>
              </a:buClr>
              <a:buSzPts val="2000"/>
              <a:buNone/>
              <a:defRPr sz="2000">
                <a:solidFill>
                  <a:srgbClr val="000000"/>
                </a:solidFill>
              </a:defRPr>
            </a:lvl9pPr>
          </a:lstStyle>
          <a:p/>
        </p:txBody>
      </p:sp>
      <p:sp>
        <p:nvSpPr>
          <p:cNvPr id="33" name="Google Shape;33;p9"/>
          <p:cNvSpPr txBox="1"/>
          <p:nvPr>
            <p:ph idx="1" type="subTitle"/>
          </p:nvPr>
        </p:nvSpPr>
        <p:spPr>
          <a:xfrm>
            <a:off x="1665825" y="3058425"/>
            <a:ext cx="2608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400">
                <a:solidFill>
                  <a:schemeClr val="dk1"/>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34" name="Google Shape;34;p9"/>
          <p:cNvSpPr txBox="1"/>
          <p:nvPr>
            <p:ph idx="2" type="ctrTitle"/>
          </p:nvPr>
        </p:nvSpPr>
        <p:spPr>
          <a:xfrm>
            <a:off x="1964850"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ctrTitle"/>
          </p:nvPr>
        </p:nvSpPr>
        <p:spPr>
          <a:xfrm flipH="1">
            <a:off x="695425" y="1514475"/>
            <a:ext cx="3559800" cy="780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37" name="Google Shape;37;p10"/>
          <p:cNvSpPr txBox="1"/>
          <p:nvPr>
            <p:ph idx="1" type="subTitle"/>
          </p:nvPr>
        </p:nvSpPr>
        <p:spPr>
          <a:xfrm flipH="1">
            <a:off x="1581025" y="2559200"/>
            <a:ext cx="2674200" cy="87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2.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434343"/>
              </a:buClr>
              <a:buSzPts val="2800"/>
              <a:buFont typeface="Exo 2"/>
              <a:buNone/>
              <a:defRPr b="1" sz="2800">
                <a:solidFill>
                  <a:srgbClr val="434343"/>
                </a:solidFill>
                <a:latin typeface="Exo 2"/>
                <a:ea typeface="Exo 2"/>
                <a:cs typeface="Exo 2"/>
                <a:sym typeface="Exo 2"/>
              </a:defRPr>
            </a:lvl1pPr>
            <a:lvl2pPr lvl="1">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2pPr>
            <a:lvl3pPr lvl="2">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3pPr>
            <a:lvl4pPr lvl="3">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4pPr>
            <a:lvl5pPr lvl="4">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5pPr>
            <a:lvl6pPr lvl="5">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6pPr>
            <a:lvl7pPr lvl="6">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7pPr>
            <a:lvl8pPr lvl="7">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8pPr>
            <a:lvl9pPr lvl="8">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1pPr>
            <a:lvl2pPr indent="-304800" lvl="1" marL="9144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2pPr>
            <a:lvl3pPr indent="-304800" lvl="2" marL="13716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3pPr>
            <a:lvl4pPr indent="-304800" lvl="3" marL="1828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4pPr>
            <a:lvl5pPr indent="-304800" lvl="4" marL="22860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5pPr>
            <a:lvl6pPr indent="-304800" lvl="5" marL="27432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6pPr>
            <a:lvl7pPr indent="-304800" lvl="6" marL="32004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7pPr>
            <a:lvl8pPr indent="-304800" lvl="7" marL="36576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8pPr>
            <a:lvl9pPr indent="-304800" lvl="8" marL="4114800">
              <a:lnSpc>
                <a:spcPct val="115000"/>
              </a:lnSpc>
              <a:spcBef>
                <a:spcPts val="1600"/>
              </a:spcBef>
              <a:spcAft>
                <a:spcPts val="160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7.png"/><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slide" Target="/ppt/slides/slid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slide" Target="/ppt/slides/slide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slide" Target="/ppt/slides/slide9.xml"/><Relationship Id="rId4" Type="http://schemas.openxmlformats.org/officeDocument/2006/relationships/slide" Target="/ppt/slides/slide3.xml"/><Relationship Id="rId5" Type="http://schemas.openxmlformats.org/officeDocument/2006/relationships/slide" Target="/ppt/slides/slide6.xml"/><Relationship Id="rId6" Type="http://schemas.openxmlformats.org/officeDocument/2006/relationships/slide" Target="/ppt/slides/slide14.xml"/><Relationship Id="rId7" Type="http://schemas.openxmlformats.org/officeDocument/2006/relationships/slide" Target="/ppt/slides/slide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slide" Target="/ppt/slides/slide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32.jpg"/><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slide" Target="/ppt/slid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slide" Target="/ppt/slid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slide" Target="/ppt/slides/slide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9"/>
          <p:cNvSpPr txBox="1"/>
          <p:nvPr>
            <p:ph type="ctrTitle"/>
          </p:nvPr>
        </p:nvSpPr>
        <p:spPr>
          <a:xfrm>
            <a:off x="526350" y="1393700"/>
            <a:ext cx="80913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MINI-BATCH OPTIMIZATION</a:t>
            </a:r>
            <a:endParaRPr/>
          </a:p>
          <a:p>
            <a:pPr indent="0" lvl="0" marL="0" rtl="0" algn="r">
              <a:spcBef>
                <a:spcPts val="0"/>
              </a:spcBef>
              <a:spcAft>
                <a:spcPts val="0"/>
              </a:spcAft>
              <a:buClr>
                <a:schemeClr val="dk1"/>
              </a:buClr>
              <a:buSzPts val="1100"/>
              <a:buFont typeface="Arial"/>
              <a:buNone/>
            </a:pPr>
            <a:r>
              <a:rPr lang="en"/>
              <a:t>&amp; DOCUMENT ANALYSIS</a:t>
            </a:r>
            <a:endParaRPr/>
          </a:p>
        </p:txBody>
      </p:sp>
      <p:sp>
        <p:nvSpPr>
          <p:cNvPr id="144" name="Google Shape;144;p29"/>
          <p:cNvSpPr txBox="1"/>
          <p:nvPr>
            <p:ph idx="1" type="subTitle"/>
          </p:nvPr>
        </p:nvSpPr>
        <p:spPr>
          <a:xfrm>
            <a:off x="3670681" y="2933522"/>
            <a:ext cx="43521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Ayodeji M. Lawal, Seoyeon Kang</a:t>
            </a:r>
            <a:endParaRPr/>
          </a:p>
        </p:txBody>
      </p:sp>
      <p:cxnSp>
        <p:nvCxnSpPr>
          <p:cNvPr id="145" name="Google Shape;145;p29"/>
          <p:cNvCxnSpPr/>
          <p:nvPr/>
        </p:nvCxnSpPr>
        <p:spPr>
          <a:xfrm>
            <a:off x="6677025" y="3176000"/>
            <a:ext cx="2460000" cy="0"/>
          </a:xfrm>
          <a:prstGeom prst="straightConnector1">
            <a:avLst/>
          </a:prstGeom>
          <a:noFill/>
          <a:ln cap="flat" cmpd="sng" w="9525">
            <a:solidFill>
              <a:srgbClr val="434343"/>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45"/>
                                        </p:tgtEl>
                                        <p:attrNameLst>
                                          <p:attrName>style.visibility</p:attrName>
                                        </p:attrNameLst>
                                      </p:cBhvr>
                                      <p:to>
                                        <p:strVal val="visible"/>
                                      </p:to>
                                    </p:set>
                                    <p:anim calcmode="lin" valueType="num">
                                      <p:cBhvr additive="base">
                                        <p:cTn dur="1200"/>
                                        <p:tgtEl>
                                          <p:spTgt spid="14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8"/>
          <p:cNvSpPr/>
          <p:nvPr/>
        </p:nvSpPr>
        <p:spPr>
          <a:xfrm flipH="1" rot="-5400000">
            <a:off x="5399608" y="1821475"/>
            <a:ext cx="1975500" cy="2628900"/>
          </a:xfrm>
          <a:prstGeom prst="snip1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 name="Google Shape;315;p38"/>
          <p:cNvCxnSpPr/>
          <p:nvPr/>
        </p:nvCxnSpPr>
        <p:spPr>
          <a:xfrm rot="10800000">
            <a:off x="6682358" y="2949500"/>
            <a:ext cx="2589600" cy="0"/>
          </a:xfrm>
          <a:prstGeom prst="straightConnector1">
            <a:avLst/>
          </a:prstGeom>
          <a:noFill/>
          <a:ln cap="flat" cmpd="sng" w="9525">
            <a:solidFill>
              <a:srgbClr val="434343"/>
            </a:solidFill>
            <a:prstDash val="solid"/>
            <a:round/>
            <a:headEnd len="med" w="med" type="none"/>
            <a:tailEnd len="med" w="med" type="none"/>
          </a:ln>
        </p:spPr>
      </p:cxnSp>
      <p:sp>
        <p:nvSpPr>
          <p:cNvPr id="316" name="Google Shape;316;p38"/>
          <p:cNvSpPr/>
          <p:nvPr/>
        </p:nvSpPr>
        <p:spPr>
          <a:xfrm rot="5400000">
            <a:off x="1759800" y="1039900"/>
            <a:ext cx="1975500" cy="2631000"/>
          </a:xfrm>
          <a:prstGeom prst="snip1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7" name="Google Shape;317;p38"/>
          <p:cNvCxnSpPr/>
          <p:nvPr/>
        </p:nvCxnSpPr>
        <p:spPr>
          <a:xfrm rot="10800000">
            <a:off x="-21400" y="2148175"/>
            <a:ext cx="2441100" cy="0"/>
          </a:xfrm>
          <a:prstGeom prst="straightConnector1">
            <a:avLst/>
          </a:prstGeom>
          <a:noFill/>
          <a:ln cap="flat" cmpd="sng" w="9525">
            <a:solidFill>
              <a:srgbClr val="434343"/>
            </a:solidFill>
            <a:prstDash val="solid"/>
            <a:round/>
            <a:headEnd len="med" w="med" type="none"/>
            <a:tailEnd len="med" w="med" type="none"/>
          </a:ln>
        </p:spPr>
      </p:cxnSp>
      <p:sp>
        <p:nvSpPr>
          <p:cNvPr id="318" name="Google Shape;318;p38"/>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DESCRIBING DATA</a:t>
            </a:r>
            <a:endParaRPr/>
          </a:p>
        </p:txBody>
      </p:sp>
      <p:sp>
        <p:nvSpPr>
          <p:cNvPr id="319" name="Google Shape;319;p38"/>
          <p:cNvSpPr txBox="1"/>
          <p:nvPr>
            <p:ph idx="2" type="ctrTitle"/>
          </p:nvPr>
        </p:nvSpPr>
        <p:spPr>
          <a:xfrm>
            <a:off x="1741950" y="2846700"/>
            <a:ext cx="19737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LABELS: </a:t>
            </a:r>
            <a:r>
              <a:rPr b="0" lang="en" sz="1300">
                <a:solidFill>
                  <a:schemeClr val="lt1"/>
                </a:solidFill>
                <a:latin typeface="Roboto Condensed Light"/>
                <a:ea typeface="Roboto Condensed Light"/>
                <a:cs typeface="Roboto Condensed Light"/>
                <a:sym typeface="Roboto Condensed Light"/>
              </a:rPr>
              <a:t>“is_sarcastic”</a:t>
            </a:r>
            <a:endParaRPr/>
          </a:p>
        </p:txBody>
      </p:sp>
      <p:sp>
        <p:nvSpPr>
          <p:cNvPr id="320" name="Google Shape;320;p38"/>
          <p:cNvSpPr txBox="1"/>
          <p:nvPr>
            <p:ph idx="1" type="subTitle"/>
          </p:nvPr>
        </p:nvSpPr>
        <p:spPr>
          <a:xfrm>
            <a:off x="1741950" y="1650025"/>
            <a:ext cx="2157300" cy="10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1 - Sarcastic Headlines</a:t>
            </a:r>
            <a:endParaRPr>
              <a:solidFill>
                <a:schemeClr val="lt1"/>
              </a:solidFill>
            </a:endParaRPr>
          </a:p>
          <a:p>
            <a:pPr indent="0" lvl="0" marL="0" rtl="0" algn="l">
              <a:spcBef>
                <a:spcPts val="0"/>
              </a:spcBef>
              <a:spcAft>
                <a:spcPts val="0"/>
              </a:spcAft>
              <a:buNone/>
            </a:pPr>
            <a:r>
              <a:rPr lang="en">
                <a:solidFill>
                  <a:schemeClr val="lt1"/>
                </a:solidFill>
              </a:rPr>
              <a:t>Source: The Onion</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0 - Acclaim Headlines</a:t>
            </a:r>
            <a:endParaRPr>
              <a:solidFill>
                <a:schemeClr val="lt1"/>
              </a:solidFill>
            </a:endParaRPr>
          </a:p>
          <a:p>
            <a:pPr indent="0" lvl="0" marL="0" rtl="0" algn="l">
              <a:spcBef>
                <a:spcPts val="0"/>
              </a:spcBef>
              <a:spcAft>
                <a:spcPts val="0"/>
              </a:spcAft>
              <a:buNone/>
            </a:pPr>
            <a:r>
              <a:rPr lang="en">
                <a:solidFill>
                  <a:schemeClr val="lt1"/>
                </a:solidFill>
              </a:rPr>
              <a:t>Source: Huffington Post</a:t>
            </a:r>
            <a:endParaRPr>
              <a:solidFill>
                <a:schemeClr val="lt1"/>
              </a:solidFill>
            </a:endParaRPr>
          </a:p>
        </p:txBody>
      </p:sp>
      <p:sp>
        <p:nvSpPr>
          <p:cNvPr id="321" name="Google Shape;321;p38"/>
          <p:cNvSpPr txBox="1"/>
          <p:nvPr>
            <p:ph idx="3" type="ctrTitle"/>
          </p:nvPr>
        </p:nvSpPr>
        <p:spPr>
          <a:xfrm>
            <a:off x="5633751" y="3635300"/>
            <a:ext cx="1780500" cy="427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FEATURES</a:t>
            </a:r>
            <a:r>
              <a:rPr lang="en">
                <a:solidFill>
                  <a:schemeClr val="lt1"/>
                </a:solidFill>
              </a:rPr>
              <a:t>: </a:t>
            </a:r>
            <a:r>
              <a:rPr b="0" lang="en" sz="1300">
                <a:solidFill>
                  <a:schemeClr val="lt1"/>
                </a:solidFill>
                <a:latin typeface="Roboto Condensed Light"/>
                <a:ea typeface="Roboto Condensed Light"/>
                <a:cs typeface="Roboto Condensed Light"/>
                <a:sym typeface="Roboto Condensed Light"/>
              </a:rPr>
              <a:t>“headline</a:t>
            </a:r>
            <a:endParaRPr b="0" sz="1300">
              <a:solidFill>
                <a:schemeClr val="lt1"/>
              </a:solidFill>
              <a:latin typeface="Roboto Condensed Light"/>
              <a:ea typeface="Roboto Condensed Light"/>
              <a:cs typeface="Roboto Condensed Light"/>
              <a:sym typeface="Roboto Condensed Light"/>
            </a:endParaRPr>
          </a:p>
        </p:txBody>
      </p:sp>
      <p:sp>
        <p:nvSpPr>
          <p:cNvPr id="322" name="Google Shape;322;p38"/>
          <p:cNvSpPr txBox="1"/>
          <p:nvPr>
            <p:ph idx="4" type="subTitle"/>
          </p:nvPr>
        </p:nvSpPr>
        <p:spPr>
          <a:xfrm>
            <a:off x="5256958" y="2440056"/>
            <a:ext cx="2157300" cy="1003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rPr>
              <a:t>Headlines  as the </a:t>
            </a:r>
            <a:r>
              <a:rPr lang="en">
                <a:solidFill>
                  <a:schemeClr val="lt1"/>
                </a:solidFill>
              </a:rPr>
              <a:t>appear</a:t>
            </a:r>
            <a:r>
              <a:rPr lang="en">
                <a:solidFill>
                  <a:schemeClr val="lt1"/>
                </a:solidFill>
              </a:rPr>
              <a:t> on the websites.</a:t>
            </a:r>
            <a:endParaRPr>
              <a:solidFill>
                <a:schemeClr val="lt1"/>
              </a:solidFill>
            </a:endParaRPr>
          </a:p>
          <a:p>
            <a:pPr indent="0" lvl="0" marL="0" rtl="0" algn="r">
              <a:spcBef>
                <a:spcPts val="0"/>
              </a:spcBef>
              <a:spcAft>
                <a:spcPts val="0"/>
              </a:spcAft>
              <a:buNone/>
            </a:pPr>
            <a:r>
              <a:t/>
            </a:r>
            <a:endParaRPr>
              <a:solidFill>
                <a:schemeClr val="lt1"/>
              </a:solidFill>
            </a:endParaRPr>
          </a:p>
        </p:txBody>
      </p:sp>
      <p:pic>
        <p:nvPicPr>
          <p:cNvPr id="323" name="Google Shape;323;p38"/>
          <p:cNvPicPr preferRelativeResize="0"/>
          <p:nvPr/>
        </p:nvPicPr>
        <p:blipFill rotWithShape="1">
          <a:blip r:embed="rId3">
            <a:alphaModFix/>
          </a:blip>
          <a:srcRect b="17681" l="0" r="0" t="15647"/>
          <a:stretch/>
        </p:blipFill>
        <p:spPr>
          <a:xfrm>
            <a:off x="5072898" y="1025583"/>
            <a:ext cx="2628900" cy="985767"/>
          </a:xfrm>
          <a:prstGeom prst="rect">
            <a:avLst/>
          </a:prstGeom>
          <a:noFill/>
          <a:ln>
            <a:noFill/>
          </a:ln>
        </p:spPr>
      </p:pic>
      <p:pic>
        <p:nvPicPr>
          <p:cNvPr id="324" name="Google Shape;324;p38"/>
          <p:cNvPicPr preferRelativeResize="0"/>
          <p:nvPr/>
        </p:nvPicPr>
        <p:blipFill rotWithShape="1">
          <a:blip r:embed="rId4">
            <a:alphaModFix/>
          </a:blip>
          <a:srcRect b="29925" l="0" r="0" t="20944"/>
          <a:stretch/>
        </p:blipFill>
        <p:spPr>
          <a:xfrm>
            <a:off x="1386325" y="3467675"/>
            <a:ext cx="2722452" cy="1003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315"/>
                                        </p:tgtEl>
                                        <p:attrNameLst>
                                          <p:attrName>style.visibility</p:attrName>
                                        </p:attrNameLst>
                                      </p:cBhvr>
                                      <p:to>
                                        <p:strVal val="visible"/>
                                      </p:to>
                                    </p:set>
                                    <p:anim calcmode="lin" valueType="num">
                                      <p:cBhvr additive="base">
                                        <p:cTn dur="1000"/>
                                        <p:tgtEl>
                                          <p:spTgt spid="31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17"/>
                                        </p:tgtEl>
                                        <p:attrNameLst>
                                          <p:attrName>style.visibility</p:attrName>
                                        </p:attrNameLst>
                                      </p:cBhvr>
                                      <p:to>
                                        <p:strVal val="visible"/>
                                      </p:to>
                                    </p:set>
                                    <p:anim calcmode="lin" valueType="num">
                                      <p:cBhvr additive="base">
                                        <p:cTn dur="1100"/>
                                        <p:tgtEl>
                                          <p:spTgt spid="317"/>
                                        </p:tgtEl>
                                        <p:attrNameLst>
                                          <p:attrName>ppt_x</p:attrName>
                                        </p:attrNameLst>
                                      </p:cBhvr>
                                      <p:tavLst>
                                        <p:tav fmla="" tm="0">
                                          <p:val>
                                            <p:strVal val="#ppt_x-1"/>
                                          </p:val>
                                        </p:tav>
                                        <p:tav fmla="" tm="100000">
                                          <p:val>
                                            <p:strVal val="#ppt_x"/>
                                          </p:val>
                                        </p:tav>
                                      </p:tavLst>
                                    </p:anim>
                                  </p:childTnLst>
                                </p:cTn>
                              </p:par>
                            </p:childTnLst>
                          </p:cTn>
                        </p:par>
                        <p:par>
                          <p:cTn fill="hold">
                            <p:stCondLst>
                              <p:cond delay="1100"/>
                            </p:stCondLst>
                            <p:childTnLst>
                              <p:par>
                                <p:cTn fill="hold" nodeType="afterEffect" presetClass="entr" presetID="10" presetSubtype="0">
                                  <p:stCondLst>
                                    <p:cond delay="0"/>
                                  </p:stCondLst>
                                  <p:childTnLst>
                                    <p:set>
                                      <p:cBhvr>
                                        <p:cTn dur="1" fill="hold">
                                          <p:stCondLst>
                                            <p:cond delay="0"/>
                                          </p:stCondLst>
                                        </p:cTn>
                                        <p:tgtEl>
                                          <p:spTgt spid="320"/>
                                        </p:tgtEl>
                                        <p:attrNameLst>
                                          <p:attrName>style.visibility</p:attrName>
                                        </p:attrNameLst>
                                      </p:cBhvr>
                                      <p:to>
                                        <p:strVal val="visible"/>
                                      </p:to>
                                    </p:set>
                                    <p:animEffect filter="fade" transition="in">
                                      <p:cBhvr>
                                        <p:cTn dur="1000"/>
                                        <p:tgtEl>
                                          <p:spTgt spid="320"/>
                                        </p:tgtEl>
                                      </p:cBhvr>
                                    </p:animEffect>
                                  </p:childTnLst>
                                </p:cTn>
                              </p:par>
                              <p:par>
                                <p:cTn fill="hold" nodeType="with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grpSp>
        <p:nvGrpSpPr>
          <p:cNvPr id="329" name="Google Shape;329;p39"/>
          <p:cNvGrpSpPr/>
          <p:nvPr/>
        </p:nvGrpSpPr>
        <p:grpSpPr>
          <a:xfrm>
            <a:off x="3110698" y="1115600"/>
            <a:ext cx="6033300" cy="463800"/>
            <a:chOff x="3110698" y="1606925"/>
            <a:chExt cx="6033300" cy="463800"/>
          </a:xfrm>
        </p:grpSpPr>
        <p:cxnSp>
          <p:nvCxnSpPr>
            <p:cNvPr id="330" name="Google Shape;330;p39"/>
            <p:cNvCxnSpPr/>
            <p:nvPr/>
          </p:nvCxnSpPr>
          <p:spPr>
            <a:xfrm rot="10800000">
              <a:off x="3110698" y="1839575"/>
              <a:ext cx="6033300" cy="0"/>
            </a:xfrm>
            <a:prstGeom prst="straightConnector1">
              <a:avLst/>
            </a:prstGeom>
            <a:noFill/>
            <a:ln cap="flat" cmpd="sng" w="9525">
              <a:solidFill>
                <a:srgbClr val="595959"/>
              </a:solidFill>
              <a:prstDash val="solid"/>
              <a:round/>
              <a:headEnd len="med" w="med" type="none"/>
              <a:tailEnd len="med" w="med" type="none"/>
            </a:ln>
          </p:spPr>
        </p:cxnSp>
        <p:sp>
          <p:nvSpPr>
            <p:cNvPr id="331" name="Google Shape;331;p39"/>
            <p:cNvSpPr/>
            <p:nvPr/>
          </p:nvSpPr>
          <p:spPr>
            <a:xfrm>
              <a:off x="3317622" y="1606925"/>
              <a:ext cx="2030400" cy="4638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39"/>
          <p:cNvGrpSpPr/>
          <p:nvPr/>
        </p:nvGrpSpPr>
        <p:grpSpPr>
          <a:xfrm>
            <a:off x="4280098" y="2142175"/>
            <a:ext cx="4863900" cy="463800"/>
            <a:chOff x="4280098" y="2633500"/>
            <a:chExt cx="4863900" cy="463800"/>
          </a:xfrm>
        </p:grpSpPr>
        <p:cxnSp>
          <p:nvCxnSpPr>
            <p:cNvPr id="333" name="Google Shape;333;p39"/>
            <p:cNvCxnSpPr/>
            <p:nvPr/>
          </p:nvCxnSpPr>
          <p:spPr>
            <a:xfrm rot="10800000">
              <a:off x="4280098" y="2865400"/>
              <a:ext cx="4863900" cy="0"/>
            </a:xfrm>
            <a:prstGeom prst="straightConnector1">
              <a:avLst/>
            </a:prstGeom>
            <a:noFill/>
            <a:ln cap="flat" cmpd="sng" w="9525">
              <a:solidFill>
                <a:srgbClr val="595959"/>
              </a:solidFill>
              <a:prstDash val="solid"/>
              <a:round/>
              <a:headEnd len="med" w="med" type="none"/>
              <a:tailEnd len="med" w="med" type="none"/>
            </a:ln>
          </p:spPr>
        </p:cxnSp>
        <p:sp>
          <p:nvSpPr>
            <p:cNvPr id="334" name="Google Shape;334;p39"/>
            <p:cNvSpPr/>
            <p:nvPr/>
          </p:nvSpPr>
          <p:spPr>
            <a:xfrm>
              <a:off x="4491465" y="2633500"/>
              <a:ext cx="2030400" cy="4638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39"/>
          <p:cNvGrpSpPr/>
          <p:nvPr/>
        </p:nvGrpSpPr>
        <p:grpSpPr>
          <a:xfrm>
            <a:off x="5375998" y="3167642"/>
            <a:ext cx="3768000" cy="463800"/>
            <a:chOff x="5375998" y="3658967"/>
            <a:chExt cx="3768000" cy="463800"/>
          </a:xfrm>
        </p:grpSpPr>
        <p:cxnSp>
          <p:nvCxnSpPr>
            <p:cNvPr id="336" name="Google Shape;336;p39"/>
            <p:cNvCxnSpPr/>
            <p:nvPr/>
          </p:nvCxnSpPr>
          <p:spPr>
            <a:xfrm rot="10800000">
              <a:off x="5375998" y="3890867"/>
              <a:ext cx="3768000" cy="0"/>
            </a:xfrm>
            <a:prstGeom prst="straightConnector1">
              <a:avLst/>
            </a:prstGeom>
            <a:noFill/>
            <a:ln cap="flat" cmpd="sng" w="9525">
              <a:solidFill>
                <a:srgbClr val="595959"/>
              </a:solidFill>
              <a:prstDash val="solid"/>
              <a:round/>
              <a:headEnd len="med" w="med" type="none"/>
              <a:tailEnd len="med" w="med" type="none"/>
            </a:ln>
          </p:spPr>
        </p:cxnSp>
        <p:sp>
          <p:nvSpPr>
            <p:cNvPr id="337" name="Google Shape;337;p39"/>
            <p:cNvSpPr/>
            <p:nvPr/>
          </p:nvSpPr>
          <p:spPr>
            <a:xfrm>
              <a:off x="5580342" y="3658967"/>
              <a:ext cx="2030400" cy="4638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 name="Google Shape;338;p39"/>
          <p:cNvSpPr txBox="1"/>
          <p:nvPr>
            <p:ph type="ctrTitle"/>
          </p:nvPr>
        </p:nvSpPr>
        <p:spPr>
          <a:xfrm>
            <a:off x="1964850" y="352850"/>
            <a:ext cx="5214300" cy="46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PROCESSING</a:t>
            </a:r>
            <a:endParaRPr/>
          </a:p>
        </p:txBody>
      </p:sp>
      <p:sp>
        <p:nvSpPr>
          <p:cNvPr id="339" name="Google Shape;339;p39"/>
          <p:cNvSpPr txBox="1"/>
          <p:nvPr>
            <p:ph idx="2" type="title"/>
          </p:nvPr>
        </p:nvSpPr>
        <p:spPr>
          <a:xfrm>
            <a:off x="861550" y="983800"/>
            <a:ext cx="20202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4000"/>
              <a:t>STEP: 1</a:t>
            </a:r>
            <a:endParaRPr sz="4000"/>
          </a:p>
        </p:txBody>
      </p:sp>
      <p:sp>
        <p:nvSpPr>
          <p:cNvPr id="340" name="Google Shape;340;p39"/>
          <p:cNvSpPr txBox="1"/>
          <p:nvPr>
            <p:ph idx="1" type="subTitle"/>
          </p:nvPr>
        </p:nvSpPr>
        <p:spPr>
          <a:xfrm flipH="1">
            <a:off x="3481677" y="1175129"/>
            <a:ext cx="3264900" cy="33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 Clearing</a:t>
            </a:r>
            <a:endParaRPr/>
          </a:p>
        </p:txBody>
      </p:sp>
      <p:sp>
        <p:nvSpPr>
          <p:cNvPr id="341" name="Google Shape;341;p39"/>
          <p:cNvSpPr txBox="1"/>
          <p:nvPr>
            <p:ph idx="3" type="title"/>
          </p:nvPr>
        </p:nvSpPr>
        <p:spPr>
          <a:xfrm>
            <a:off x="2042050" y="1984025"/>
            <a:ext cx="20202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4000">
                <a:solidFill>
                  <a:schemeClr val="hlink"/>
                </a:solidFill>
              </a:rPr>
              <a:t>STEP: 2</a:t>
            </a:r>
            <a:endParaRPr/>
          </a:p>
        </p:txBody>
      </p:sp>
      <p:sp>
        <p:nvSpPr>
          <p:cNvPr id="342" name="Google Shape;342;p39"/>
          <p:cNvSpPr txBox="1"/>
          <p:nvPr>
            <p:ph idx="4" type="subTitle"/>
          </p:nvPr>
        </p:nvSpPr>
        <p:spPr>
          <a:xfrm flipH="1">
            <a:off x="4568051" y="2197100"/>
            <a:ext cx="3264900" cy="3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Stop Word Removal</a:t>
            </a:r>
            <a:endParaRPr/>
          </a:p>
        </p:txBody>
      </p:sp>
      <p:sp>
        <p:nvSpPr>
          <p:cNvPr id="343" name="Google Shape;343;p39"/>
          <p:cNvSpPr txBox="1"/>
          <p:nvPr>
            <p:ph idx="5" type="title"/>
          </p:nvPr>
        </p:nvSpPr>
        <p:spPr>
          <a:xfrm>
            <a:off x="3128175" y="3022300"/>
            <a:ext cx="20202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4000">
                <a:solidFill>
                  <a:schemeClr val="hlink"/>
                </a:solidFill>
              </a:rPr>
              <a:t>STEP: 3</a:t>
            </a:r>
            <a:endParaRPr/>
          </a:p>
        </p:txBody>
      </p:sp>
      <p:sp>
        <p:nvSpPr>
          <p:cNvPr id="344" name="Google Shape;344;p39"/>
          <p:cNvSpPr txBox="1"/>
          <p:nvPr>
            <p:ph idx="6" type="subTitle"/>
          </p:nvPr>
        </p:nvSpPr>
        <p:spPr>
          <a:xfrm flipH="1">
            <a:off x="5671490" y="3218616"/>
            <a:ext cx="3264900" cy="3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Stemming and Lemmatization</a:t>
            </a:r>
            <a:endParaRPr/>
          </a:p>
        </p:txBody>
      </p:sp>
      <p:grpSp>
        <p:nvGrpSpPr>
          <p:cNvPr id="345" name="Google Shape;345;p39"/>
          <p:cNvGrpSpPr/>
          <p:nvPr/>
        </p:nvGrpSpPr>
        <p:grpSpPr>
          <a:xfrm>
            <a:off x="6371511" y="4221267"/>
            <a:ext cx="3768000" cy="463800"/>
            <a:chOff x="5375998" y="3658967"/>
            <a:chExt cx="3768000" cy="463800"/>
          </a:xfrm>
        </p:grpSpPr>
        <p:cxnSp>
          <p:nvCxnSpPr>
            <p:cNvPr id="346" name="Google Shape;346;p39"/>
            <p:cNvCxnSpPr/>
            <p:nvPr/>
          </p:nvCxnSpPr>
          <p:spPr>
            <a:xfrm rot="10800000">
              <a:off x="5375998" y="3890867"/>
              <a:ext cx="3768000" cy="0"/>
            </a:xfrm>
            <a:prstGeom prst="straightConnector1">
              <a:avLst/>
            </a:prstGeom>
            <a:noFill/>
            <a:ln cap="flat" cmpd="sng" w="9525">
              <a:solidFill>
                <a:srgbClr val="595959"/>
              </a:solidFill>
              <a:prstDash val="solid"/>
              <a:round/>
              <a:headEnd len="med" w="med" type="none"/>
              <a:tailEnd len="med" w="med" type="none"/>
            </a:ln>
          </p:spPr>
        </p:cxnSp>
        <p:sp>
          <p:nvSpPr>
            <p:cNvPr id="347" name="Google Shape;347;p39"/>
            <p:cNvSpPr/>
            <p:nvPr/>
          </p:nvSpPr>
          <p:spPr>
            <a:xfrm>
              <a:off x="5580342" y="3658967"/>
              <a:ext cx="2030400" cy="4638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39"/>
          <p:cNvSpPr txBox="1"/>
          <p:nvPr>
            <p:ph idx="5" type="title"/>
          </p:nvPr>
        </p:nvSpPr>
        <p:spPr>
          <a:xfrm>
            <a:off x="4123687" y="4075925"/>
            <a:ext cx="20202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4000">
                <a:solidFill>
                  <a:schemeClr val="hlink"/>
                </a:solidFill>
              </a:rPr>
              <a:t>STEP: 4</a:t>
            </a:r>
            <a:endParaRPr/>
          </a:p>
        </p:txBody>
      </p:sp>
      <p:sp>
        <p:nvSpPr>
          <p:cNvPr id="349" name="Google Shape;349;p39"/>
          <p:cNvSpPr txBox="1"/>
          <p:nvPr>
            <p:ph idx="6" type="subTitle"/>
          </p:nvPr>
        </p:nvSpPr>
        <p:spPr>
          <a:xfrm flipH="1">
            <a:off x="6666901" y="4272250"/>
            <a:ext cx="2477100" cy="3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Tokenization &amp; Word2Vec</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000"/>
                                        <p:tgtEl>
                                          <p:spTgt spid="33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800"/>
                                        <p:tgtEl>
                                          <p:spTgt spid="341"/>
                                        </p:tgtEl>
                                      </p:cBhvr>
                                    </p:animEffect>
                                  </p:childTnLst>
                                </p:cTn>
                              </p:par>
                            </p:childTnLst>
                          </p:cTn>
                        </p:par>
                        <p:par>
                          <p:cTn fill="hold">
                            <p:stCondLst>
                              <p:cond delay="1800"/>
                            </p:stCondLst>
                            <p:childTnLst>
                              <p:par>
                                <p:cTn fill="hold" nodeType="afterEffect" presetClass="entr" presetID="10" presetSubtype="0">
                                  <p:stCondLst>
                                    <p:cond delay="0"/>
                                  </p:stCondLst>
                                  <p:childTnLst>
                                    <p:set>
                                      <p:cBhvr>
                                        <p:cTn dur="1" fill="hold">
                                          <p:stCondLst>
                                            <p:cond delay="0"/>
                                          </p:stCondLst>
                                        </p:cTn>
                                        <p:tgtEl>
                                          <p:spTgt spid="343"/>
                                        </p:tgtEl>
                                        <p:attrNameLst>
                                          <p:attrName>style.visibility</p:attrName>
                                        </p:attrNameLst>
                                      </p:cBhvr>
                                      <p:to>
                                        <p:strVal val="visible"/>
                                      </p:to>
                                    </p:set>
                                    <p:animEffect filter="fade" transition="in">
                                      <p:cBhvr>
                                        <p:cTn dur="1000"/>
                                        <p:tgtEl>
                                          <p:spTgt spid="343"/>
                                        </p:tgtEl>
                                      </p:cBhvr>
                                    </p:animEffect>
                                  </p:childTnLst>
                                </p:cTn>
                              </p:par>
                            </p:childTnLst>
                          </p:cTn>
                        </p:par>
                        <p:par>
                          <p:cTn fill="hold">
                            <p:stCondLst>
                              <p:cond delay="2800"/>
                            </p:stCondLst>
                            <p:childTnLst>
                              <p:par>
                                <p:cTn fill="hold" nodeType="after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0"/>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EXISTING WORKS</a:t>
            </a:r>
            <a:endParaRPr/>
          </a:p>
        </p:txBody>
      </p:sp>
      <p:sp>
        <p:nvSpPr>
          <p:cNvPr id="355" name="Google Shape;355;p40"/>
          <p:cNvSpPr/>
          <p:nvPr/>
        </p:nvSpPr>
        <p:spPr>
          <a:xfrm>
            <a:off x="1508225" y="1359425"/>
            <a:ext cx="6019500" cy="2778300"/>
          </a:xfrm>
          <a:prstGeom prst="snip2DiagRect">
            <a:avLst>
              <a:gd fmla="val 18257" name="adj1"/>
              <a:gd fmla="val 0"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56" name="Google Shape;356;p40"/>
          <p:cNvGraphicFramePr/>
          <p:nvPr/>
        </p:nvGraphicFramePr>
        <p:xfrm>
          <a:off x="1618875" y="1343925"/>
          <a:ext cx="3000000" cy="3000000"/>
        </p:xfrm>
        <a:graphic>
          <a:graphicData uri="http://schemas.openxmlformats.org/drawingml/2006/table">
            <a:tbl>
              <a:tblPr>
                <a:noFill/>
                <a:tableStyleId>{3B35FAB3-9087-4EC6-9E01-E7CCC64850B1}</a:tableStyleId>
              </a:tblPr>
              <a:tblGrid>
                <a:gridCol w="1181250"/>
                <a:gridCol w="1181250"/>
                <a:gridCol w="1181250"/>
                <a:gridCol w="1181250"/>
                <a:gridCol w="1181250"/>
              </a:tblGrid>
              <a:tr h="698450">
                <a:tc>
                  <a:txBody>
                    <a:bodyPr/>
                    <a:lstStyle/>
                    <a:p>
                      <a:pPr indent="0" lvl="0" marL="0" rtl="0" algn="ctr">
                        <a:spcBef>
                          <a:spcPts val="0"/>
                        </a:spcBef>
                        <a:spcAft>
                          <a:spcPts val="0"/>
                        </a:spcAft>
                        <a:buNone/>
                      </a:pPr>
                      <a:r>
                        <a:t/>
                      </a:r>
                      <a:endParaRPr b="1">
                        <a:solidFill>
                          <a:srgbClr val="FFFFFF"/>
                        </a:solidFill>
                        <a:latin typeface="Exo 2"/>
                        <a:ea typeface="Exo 2"/>
                        <a:cs typeface="Exo 2"/>
                        <a:sym typeface="Exo 2"/>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latin typeface="Exo 2"/>
                          <a:ea typeface="Exo 2"/>
                          <a:cs typeface="Exo 2"/>
                          <a:sym typeface="Exo 2"/>
                        </a:rPr>
                        <a:t>CNN</a:t>
                      </a:r>
                      <a:endParaRPr b="1">
                        <a:solidFill>
                          <a:srgbClr val="FFFFFF"/>
                        </a:solidFill>
                        <a:latin typeface="Exo 2"/>
                        <a:ea typeface="Exo 2"/>
                        <a:cs typeface="Exo 2"/>
                        <a:sym typeface="Exo 2"/>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latin typeface="Exo 2"/>
                          <a:ea typeface="Exo 2"/>
                          <a:cs typeface="Exo 2"/>
                          <a:sym typeface="Exo 2"/>
                        </a:rPr>
                        <a:t>RNN</a:t>
                      </a:r>
                      <a:endParaRPr b="1">
                        <a:solidFill>
                          <a:srgbClr val="FFFFFF"/>
                        </a:solidFill>
                        <a:latin typeface="Exo 2"/>
                        <a:ea typeface="Exo 2"/>
                        <a:cs typeface="Exo 2"/>
                        <a:sym typeface="Exo 2"/>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latin typeface="Exo 2"/>
                          <a:ea typeface="Exo 2"/>
                          <a:cs typeface="Exo 2"/>
                          <a:sym typeface="Exo 2"/>
                        </a:rPr>
                        <a:t>RANDOM FOREST</a:t>
                      </a:r>
                      <a:endParaRPr b="1">
                        <a:solidFill>
                          <a:srgbClr val="FFFFFF"/>
                        </a:solidFill>
                        <a:latin typeface="Exo 2"/>
                        <a:ea typeface="Exo 2"/>
                        <a:cs typeface="Exo 2"/>
                        <a:sym typeface="Exo 2"/>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latin typeface="Exo 2"/>
                          <a:ea typeface="Exo 2"/>
                          <a:cs typeface="Exo 2"/>
                          <a:sym typeface="Exo 2"/>
                        </a:rPr>
                        <a:t>SVM</a:t>
                      </a:r>
                      <a:endParaRPr b="1">
                        <a:solidFill>
                          <a:srgbClr val="FFFFFF"/>
                        </a:solidFill>
                        <a:latin typeface="Exo 2"/>
                        <a:ea typeface="Exo 2"/>
                        <a:cs typeface="Exo 2"/>
                        <a:sym typeface="Exo 2"/>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98450">
                <a:tc>
                  <a:txBody>
                    <a:bodyPr/>
                    <a:lstStyle/>
                    <a:p>
                      <a:pPr indent="0" lvl="0" marL="0" rtl="0" algn="ctr">
                        <a:spcBef>
                          <a:spcPts val="0"/>
                        </a:spcBef>
                        <a:spcAft>
                          <a:spcPts val="0"/>
                        </a:spcAft>
                        <a:buNone/>
                      </a:pPr>
                      <a:r>
                        <a:rPr b="1" lang="en" sz="1200">
                          <a:solidFill>
                            <a:srgbClr val="FFFFFF"/>
                          </a:solidFill>
                          <a:latin typeface="Exo 2"/>
                          <a:ea typeface="Exo 2"/>
                          <a:cs typeface="Exo 2"/>
                          <a:sym typeface="Exo 2"/>
                        </a:rPr>
                        <a:t>ACCURACY</a:t>
                      </a:r>
                      <a:endParaRPr b="1" sz="1200">
                        <a:solidFill>
                          <a:srgbClr val="FFFFFF"/>
                        </a:solidFill>
                        <a:latin typeface="Exo 2"/>
                        <a:ea typeface="Exo 2"/>
                        <a:cs typeface="Exo 2"/>
                        <a:sym typeface="Exo 2"/>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0.73</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0.80</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0.66</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0.54</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98450">
                <a:tc>
                  <a:txBody>
                    <a:bodyPr/>
                    <a:lstStyle/>
                    <a:p>
                      <a:pPr indent="0" lvl="0" marL="0" rtl="0" algn="ctr">
                        <a:spcBef>
                          <a:spcPts val="0"/>
                        </a:spcBef>
                        <a:spcAft>
                          <a:spcPts val="0"/>
                        </a:spcAft>
                        <a:buNone/>
                      </a:pPr>
                      <a:r>
                        <a:rPr b="1" lang="en" sz="1200">
                          <a:solidFill>
                            <a:srgbClr val="FFFFFF"/>
                          </a:solidFill>
                          <a:latin typeface="Exo 2"/>
                          <a:ea typeface="Exo 2"/>
                          <a:cs typeface="Exo 2"/>
                          <a:sym typeface="Exo 2"/>
                        </a:rPr>
                        <a:t>RUNTIME</a:t>
                      </a:r>
                      <a:endParaRPr b="1" sz="1200">
                        <a:solidFill>
                          <a:srgbClr val="FFFFFF"/>
                        </a:solidFill>
                        <a:latin typeface="Exo 2"/>
                        <a:ea typeface="Exo 2"/>
                        <a:cs typeface="Exo 2"/>
                        <a:sym typeface="Exo 2"/>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98450">
                <a:tc>
                  <a:txBody>
                    <a:bodyPr/>
                    <a:lstStyle/>
                    <a:p>
                      <a:pPr indent="0" lvl="0" marL="0" rtl="0" algn="ctr">
                        <a:spcBef>
                          <a:spcPts val="0"/>
                        </a:spcBef>
                        <a:spcAft>
                          <a:spcPts val="0"/>
                        </a:spcAft>
                        <a:buNone/>
                      </a:pPr>
                      <a:r>
                        <a:rPr b="1" lang="en" sz="1200">
                          <a:solidFill>
                            <a:srgbClr val="FFFFFF"/>
                          </a:solidFill>
                          <a:latin typeface="Exo 2"/>
                          <a:ea typeface="Exo 2"/>
                          <a:cs typeface="Exo 2"/>
                          <a:sym typeface="Exo 2"/>
                        </a:rPr>
                        <a:t>MEMORY USE</a:t>
                      </a:r>
                      <a:endParaRPr b="1" sz="1200">
                        <a:solidFill>
                          <a:srgbClr val="FFFFFF"/>
                        </a:solidFill>
                        <a:latin typeface="Exo 2"/>
                        <a:ea typeface="Exo 2"/>
                        <a:cs typeface="Exo 2"/>
                        <a:sym typeface="Exo 2"/>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cxnSp>
        <p:nvCxnSpPr>
          <p:cNvPr id="357" name="Google Shape;357;p40"/>
          <p:cNvCxnSpPr/>
          <p:nvPr/>
        </p:nvCxnSpPr>
        <p:spPr>
          <a:xfrm rot="10800000">
            <a:off x="-6750" y="2740825"/>
            <a:ext cx="2062800" cy="0"/>
          </a:xfrm>
          <a:prstGeom prst="straightConnector1">
            <a:avLst/>
          </a:prstGeom>
          <a:noFill/>
          <a:ln cap="flat" cmpd="sng" w="9525">
            <a:solidFill>
              <a:srgbClr val="434343"/>
            </a:solidFill>
            <a:prstDash val="solid"/>
            <a:round/>
            <a:headEnd len="med" w="med" type="none"/>
            <a:tailEnd len="med" w="med" type="none"/>
          </a:ln>
        </p:spPr>
      </p:cxnSp>
      <p:cxnSp>
        <p:nvCxnSpPr>
          <p:cNvPr id="358" name="Google Shape;358;p40"/>
          <p:cNvCxnSpPr/>
          <p:nvPr/>
        </p:nvCxnSpPr>
        <p:spPr>
          <a:xfrm rot="10800000">
            <a:off x="-6750" y="3439275"/>
            <a:ext cx="2062800" cy="0"/>
          </a:xfrm>
          <a:prstGeom prst="straightConnector1">
            <a:avLst/>
          </a:prstGeom>
          <a:noFill/>
          <a:ln cap="flat" cmpd="sng" w="9525">
            <a:solidFill>
              <a:srgbClr val="434343"/>
            </a:solidFill>
            <a:prstDash val="solid"/>
            <a:round/>
            <a:headEnd len="med" w="med" type="none"/>
            <a:tailEnd len="med" w="med" type="none"/>
          </a:ln>
        </p:spPr>
      </p:cxnSp>
      <p:cxnSp>
        <p:nvCxnSpPr>
          <p:cNvPr id="359" name="Google Shape;359;p40"/>
          <p:cNvCxnSpPr/>
          <p:nvPr/>
        </p:nvCxnSpPr>
        <p:spPr>
          <a:xfrm>
            <a:off x="1508225" y="2740825"/>
            <a:ext cx="5769000" cy="0"/>
          </a:xfrm>
          <a:prstGeom prst="straightConnector1">
            <a:avLst/>
          </a:prstGeom>
          <a:noFill/>
          <a:ln cap="flat" cmpd="sng" w="9525">
            <a:solidFill>
              <a:srgbClr val="FFFFFF"/>
            </a:solidFill>
            <a:prstDash val="solid"/>
            <a:round/>
            <a:headEnd len="med" w="med" type="none"/>
            <a:tailEnd len="med" w="med" type="none"/>
          </a:ln>
        </p:spPr>
      </p:cxnSp>
      <p:cxnSp>
        <p:nvCxnSpPr>
          <p:cNvPr id="360" name="Google Shape;360;p40"/>
          <p:cNvCxnSpPr/>
          <p:nvPr/>
        </p:nvCxnSpPr>
        <p:spPr>
          <a:xfrm>
            <a:off x="1508225" y="3439275"/>
            <a:ext cx="5769000" cy="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1"/>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EXPERIMENT</a:t>
            </a:r>
            <a:endParaRPr/>
          </a:p>
          <a:p>
            <a:pPr indent="0" lvl="0" marL="0" rtl="0" algn="ctr">
              <a:spcBef>
                <a:spcPts val="0"/>
              </a:spcBef>
              <a:spcAft>
                <a:spcPts val="0"/>
              </a:spcAft>
              <a:buNone/>
            </a:pPr>
            <a:r>
              <a:rPr lang="en"/>
              <a:t>~ NEURAL NETS ONLY ~</a:t>
            </a:r>
            <a:endParaRPr/>
          </a:p>
        </p:txBody>
      </p:sp>
      <p:grpSp>
        <p:nvGrpSpPr>
          <p:cNvPr id="366" name="Google Shape;366;p41"/>
          <p:cNvGrpSpPr/>
          <p:nvPr/>
        </p:nvGrpSpPr>
        <p:grpSpPr>
          <a:xfrm>
            <a:off x="1148819" y="2637008"/>
            <a:ext cx="1873113" cy="1290901"/>
            <a:chOff x="720000" y="2341741"/>
            <a:chExt cx="2120585" cy="1442831"/>
          </a:xfrm>
        </p:grpSpPr>
        <p:sp>
          <p:nvSpPr>
            <p:cNvPr id="367" name="Google Shape;367;p41"/>
            <p:cNvSpPr/>
            <p:nvPr/>
          </p:nvSpPr>
          <p:spPr>
            <a:xfrm>
              <a:off x="720000" y="2898672"/>
              <a:ext cx="885900" cy="885900"/>
            </a:xfrm>
            <a:prstGeom prst="snip2DiagRect">
              <a:avLst>
                <a:gd fmla="val 0" name="adj1"/>
                <a:gd fmla="val 16667" name="adj2"/>
              </a:avLst>
            </a:prstGeom>
            <a:solidFill>
              <a:srgbClr val="43434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8" name="Google Shape;368;p41"/>
            <p:cNvCxnSpPr/>
            <p:nvPr/>
          </p:nvCxnSpPr>
          <p:spPr>
            <a:xfrm>
              <a:off x="1143010" y="3361375"/>
              <a:ext cx="1695900" cy="0"/>
            </a:xfrm>
            <a:prstGeom prst="straightConnector1">
              <a:avLst/>
            </a:prstGeom>
            <a:noFill/>
            <a:ln cap="flat" cmpd="sng" w="9525">
              <a:solidFill>
                <a:srgbClr val="434343"/>
              </a:solidFill>
              <a:prstDash val="solid"/>
              <a:round/>
              <a:headEnd len="med" w="med" type="none"/>
              <a:tailEnd len="med" w="med" type="none"/>
            </a:ln>
          </p:spPr>
        </p:cxnSp>
        <p:cxnSp>
          <p:nvCxnSpPr>
            <p:cNvPr id="369" name="Google Shape;369;p41"/>
            <p:cNvCxnSpPr/>
            <p:nvPr/>
          </p:nvCxnSpPr>
          <p:spPr>
            <a:xfrm rot="10800000">
              <a:off x="2840585" y="2341741"/>
              <a:ext cx="0" cy="1023000"/>
            </a:xfrm>
            <a:prstGeom prst="straightConnector1">
              <a:avLst/>
            </a:prstGeom>
            <a:noFill/>
            <a:ln cap="flat" cmpd="sng" w="9525">
              <a:solidFill>
                <a:srgbClr val="434343"/>
              </a:solidFill>
              <a:prstDash val="solid"/>
              <a:round/>
              <a:headEnd len="med" w="med" type="none"/>
              <a:tailEnd len="med" w="med" type="none"/>
            </a:ln>
          </p:spPr>
        </p:cxnSp>
      </p:grpSp>
      <p:grpSp>
        <p:nvGrpSpPr>
          <p:cNvPr id="370" name="Google Shape;370;p41"/>
          <p:cNvGrpSpPr/>
          <p:nvPr/>
        </p:nvGrpSpPr>
        <p:grpSpPr>
          <a:xfrm flipH="1" rot="10800000">
            <a:off x="2699668" y="1995364"/>
            <a:ext cx="1873113" cy="1304427"/>
            <a:chOff x="720000" y="2341741"/>
            <a:chExt cx="2120585" cy="1457949"/>
          </a:xfrm>
        </p:grpSpPr>
        <p:sp>
          <p:nvSpPr>
            <p:cNvPr id="371" name="Google Shape;371;p41"/>
            <p:cNvSpPr/>
            <p:nvPr/>
          </p:nvSpPr>
          <p:spPr>
            <a:xfrm>
              <a:off x="720000" y="2913790"/>
              <a:ext cx="885900" cy="885900"/>
            </a:xfrm>
            <a:prstGeom prst="snip2DiagRect">
              <a:avLst>
                <a:gd fmla="val 0" name="adj1"/>
                <a:gd fmla="val 16667" name="adj2"/>
              </a:avLst>
            </a:prstGeom>
            <a:solidFill>
              <a:srgbClr val="43434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2" name="Google Shape;372;p41"/>
            <p:cNvCxnSpPr/>
            <p:nvPr/>
          </p:nvCxnSpPr>
          <p:spPr>
            <a:xfrm>
              <a:off x="1143010" y="3361375"/>
              <a:ext cx="1695900" cy="0"/>
            </a:xfrm>
            <a:prstGeom prst="straightConnector1">
              <a:avLst/>
            </a:prstGeom>
            <a:noFill/>
            <a:ln cap="flat" cmpd="sng" w="9525">
              <a:solidFill>
                <a:srgbClr val="434343"/>
              </a:solidFill>
              <a:prstDash val="solid"/>
              <a:round/>
              <a:headEnd len="med" w="med" type="none"/>
              <a:tailEnd len="med" w="med" type="none"/>
            </a:ln>
          </p:spPr>
        </p:cxnSp>
        <p:cxnSp>
          <p:nvCxnSpPr>
            <p:cNvPr id="373" name="Google Shape;373;p41"/>
            <p:cNvCxnSpPr/>
            <p:nvPr/>
          </p:nvCxnSpPr>
          <p:spPr>
            <a:xfrm rot="10800000">
              <a:off x="2840585" y="2341741"/>
              <a:ext cx="0" cy="1023000"/>
            </a:xfrm>
            <a:prstGeom prst="straightConnector1">
              <a:avLst/>
            </a:prstGeom>
            <a:noFill/>
            <a:ln cap="flat" cmpd="sng" w="9525">
              <a:solidFill>
                <a:srgbClr val="434343"/>
              </a:solidFill>
              <a:prstDash val="solid"/>
              <a:round/>
              <a:headEnd len="med" w="med" type="none"/>
              <a:tailEnd len="med" w="med" type="none"/>
            </a:ln>
          </p:spPr>
        </p:cxnSp>
      </p:grpSp>
      <p:grpSp>
        <p:nvGrpSpPr>
          <p:cNvPr id="374" name="Google Shape;374;p41"/>
          <p:cNvGrpSpPr/>
          <p:nvPr/>
        </p:nvGrpSpPr>
        <p:grpSpPr>
          <a:xfrm>
            <a:off x="4215083" y="2637008"/>
            <a:ext cx="1873113" cy="1290901"/>
            <a:chOff x="720000" y="2341741"/>
            <a:chExt cx="2120585" cy="1442831"/>
          </a:xfrm>
        </p:grpSpPr>
        <p:sp>
          <p:nvSpPr>
            <p:cNvPr id="375" name="Google Shape;375;p41"/>
            <p:cNvSpPr/>
            <p:nvPr/>
          </p:nvSpPr>
          <p:spPr>
            <a:xfrm>
              <a:off x="720000" y="2898672"/>
              <a:ext cx="885900" cy="885900"/>
            </a:xfrm>
            <a:prstGeom prst="snip2DiagRect">
              <a:avLst>
                <a:gd fmla="val 0" name="adj1"/>
                <a:gd fmla="val 16667" name="adj2"/>
              </a:avLst>
            </a:prstGeom>
            <a:solidFill>
              <a:srgbClr val="43434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 name="Google Shape;376;p41"/>
            <p:cNvCxnSpPr/>
            <p:nvPr/>
          </p:nvCxnSpPr>
          <p:spPr>
            <a:xfrm>
              <a:off x="1143010" y="3361375"/>
              <a:ext cx="1695900" cy="0"/>
            </a:xfrm>
            <a:prstGeom prst="straightConnector1">
              <a:avLst/>
            </a:prstGeom>
            <a:noFill/>
            <a:ln cap="flat" cmpd="sng" w="9525">
              <a:solidFill>
                <a:srgbClr val="434343"/>
              </a:solidFill>
              <a:prstDash val="solid"/>
              <a:round/>
              <a:headEnd len="med" w="med" type="none"/>
              <a:tailEnd len="med" w="med" type="none"/>
            </a:ln>
          </p:spPr>
        </p:cxnSp>
        <p:cxnSp>
          <p:nvCxnSpPr>
            <p:cNvPr id="377" name="Google Shape;377;p41"/>
            <p:cNvCxnSpPr/>
            <p:nvPr/>
          </p:nvCxnSpPr>
          <p:spPr>
            <a:xfrm rot="10800000">
              <a:off x="2840585" y="2341741"/>
              <a:ext cx="0" cy="1023000"/>
            </a:xfrm>
            <a:prstGeom prst="straightConnector1">
              <a:avLst/>
            </a:prstGeom>
            <a:noFill/>
            <a:ln cap="flat" cmpd="sng" w="9525">
              <a:solidFill>
                <a:srgbClr val="434343"/>
              </a:solidFill>
              <a:prstDash val="solid"/>
              <a:round/>
              <a:headEnd len="med" w="med" type="none"/>
              <a:tailEnd len="med" w="med" type="none"/>
            </a:ln>
          </p:spPr>
        </p:cxnSp>
      </p:grpSp>
      <p:grpSp>
        <p:nvGrpSpPr>
          <p:cNvPr id="378" name="Google Shape;378;p41"/>
          <p:cNvGrpSpPr/>
          <p:nvPr/>
        </p:nvGrpSpPr>
        <p:grpSpPr>
          <a:xfrm flipH="1" rot="10800000">
            <a:off x="5728088" y="1996359"/>
            <a:ext cx="1873113" cy="1304427"/>
            <a:chOff x="720000" y="2341741"/>
            <a:chExt cx="2120585" cy="1457949"/>
          </a:xfrm>
        </p:grpSpPr>
        <p:sp>
          <p:nvSpPr>
            <p:cNvPr id="379" name="Google Shape;379;p41"/>
            <p:cNvSpPr/>
            <p:nvPr/>
          </p:nvSpPr>
          <p:spPr>
            <a:xfrm>
              <a:off x="720000" y="2913790"/>
              <a:ext cx="885900" cy="885900"/>
            </a:xfrm>
            <a:prstGeom prst="snip2DiagRect">
              <a:avLst>
                <a:gd fmla="val 0" name="adj1"/>
                <a:gd fmla="val 16667" name="adj2"/>
              </a:avLst>
            </a:prstGeom>
            <a:solidFill>
              <a:srgbClr val="43434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0" name="Google Shape;380;p41"/>
            <p:cNvCxnSpPr/>
            <p:nvPr/>
          </p:nvCxnSpPr>
          <p:spPr>
            <a:xfrm>
              <a:off x="1143010" y="3361375"/>
              <a:ext cx="1695900" cy="0"/>
            </a:xfrm>
            <a:prstGeom prst="straightConnector1">
              <a:avLst/>
            </a:prstGeom>
            <a:noFill/>
            <a:ln cap="flat" cmpd="sng" w="9525">
              <a:solidFill>
                <a:srgbClr val="434343"/>
              </a:solidFill>
              <a:prstDash val="solid"/>
              <a:round/>
              <a:headEnd len="med" w="med" type="none"/>
              <a:tailEnd len="med" w="med" type="none"/>
            </a:ln>
          </p:spPr>
        </p:cxnSp>
        <p:cxnSp>
          <p:nvCxnSpPr>
            <p:cNvPr id="381" name="Google Shape;381;p41"/>
            <p:cNvCxnSpPr/>
            <p:nvPr/>
          </p:nvCxnSpPr>
          <p:spPr>
            <a:xfrm rot="10800000">
              <a:off x="2840585" y="2341741"/>
              <a:ext cx="0" cy="1023000"/>
            </a:xfrm>
            <a:prstGeom prst="straightConnector1">
              <a:avLst/>
            </a:prstGeom>
            <a:noFill/>
            <a:ln cap="flat" cmpd="sng" w="9525">
              <a:solidFill>
                <a:srgbClr val="434343"/>
              </a:solidFill>
              <a:prstDash val="solid"/>
              <a:round/>
              <a:headEnd len="med" w="med" type="none"/>
              <a:tailEnd len="med" w="med" type="none"/>
            </a:ln>
          </p:spPr>
        </p:cxnSp>
      </p:grpSp>
      <p:sp>
        <p:nvSpPr>
          <p:cNvPr id="382" name="Google Shape;382;p41"/>
          <p:cNvSpPr/>
          <p:nvPr/>
        </p:nvSpPr>
        <p:spPr>
          <a:xfrm>
            <a:off x="7204906" y="3122111"/>
            <a:ext cx="788700" cy="7989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1"/>
          <p:cNvSpPr txBox="1"/>
          <p:nvPr/>
        </p:nvSpPr>
        <p:spPr>
          <a:xfrm>
            <a:off x="1136947" y="3359000"/>
            <a:ext cx="788700" cy="394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rgbClr val="FFFFFF"/>
                </a:solidFill>
                <a:latin typeface="Exo 2"/>
                <a:ea typeface="Exo 2"/>
                <a:cs typeface="Exo 2"/>
                <a:sym typeface="Exo 2"/>
              </a:rPr>
              <a:t>200</a:t>
            </a:r>
            <a:endParaRPr b="1" sz="1200">
              <a:solidFill>
                <a:srgbClr val="FFFFFF"/>
              </a:solidFill>
              <a:latin typeface="Exo 2"/>
              <a:ea typeface="Exo 2"/>
              <a:cs typeface="Exo 2"/>
              <a:sym typeface="Exo 2"/>
            </a:endParaRPr>
          </a:p>
        </p:txBody>
      </p:sp>
      <p:sp>
        <p:nvSpPr>
          <p:cNvPr id="384" name="Google Shape;384;p41"/>
          <p:cNvSpPr txBox="1"/>
          <p:nvPr/>
        </p:nvSpPr>
        <p:spPr>
          <a:xfrm>
            <a:off x="829076" y="3943375"/>
            <a:ext cx="14082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200">
                <a:solidFill>
                  <a:srgbClr val="434343"/>
                </a:solidFill>
                <a:latin typeface="Roboto Condensed Light"/>
                <a:ea typeface="Roboto Condensed Light"/>
                <a:cs typeface="Roboto Condensed Light"/>
                <a:sym typeface="Roboto Condensed Light"/>
              </a:rPr>
              <a:t>Largest Batch Size</a:t>
            </a:r>
            <a:endParaRPr sz="1200">
              <a:solidFill>
                <a:srgbClr val="434343"/>
              </a:solidFill>
              <a:latin typeface="Roboto Condensed Light"/>
              <a:ea typeface="Roboto Condensed Light"/>
              <a:cs typeface="Roboto Condensed Light"/>
              <a:sym typeface="Roboto Condensed Light"/>
            </a:endParaRPr>
          </a:p>
        </p:txBody>
      </p:sp>
      <p:sp>
        <p:nvSpPr>
          <p:cNvPr id="385" name="Google Shape;385;p41"/>
          <p:cNvSpPr txBox="1"/>
          <p:nvPr/>
        </p:nvSpPr>
        <p:spPr>
          <a:xfrm>
            <a:off x="2704247" y="2202150"/>
            <a:ext cx="788700" cy="394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rgbClr val="FFFFFF"/>
                </a:solidFill>
                <a:latin typeface="Exo 2"/>
                <a:ea typeface="Exo 2"/>
                <a:cs typeface="Exo 2"/>
                <a:sym typeface="Exo 2"/>
              </a:rPr>
              <a:t>100</a:t>
            </a:r>
            <a:endParaRPr b="1" sz="1200">
              <a:solidFill>
                <a:srgbClr val="FFFFFF"/>
              </a:solidFill>
              <a:latin typeface="Exo 2"/>
              <a:ea typeface="Exo 2"/>
              <a:cs typeface="Exo 2"/>
              <a:sym typeface="Exo 2"/>
            </a:endParaRPr>
          </a:p>
        </p:txBody>
      </p:sp>
      <p:sp>
        <p:nvSpPr>
          <p:cNvPr id="386" name="Google Shape;386;p41"/>
          <p:cNvSpPr txBox="1"/>
          <p:nvPr/>
        </p:nvSpPr>
        <p:spPr>
          <a:xfrm>
            <a:off x="5714071" y="2208925"/>
            <a:ext cx="788700" cy="394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rgbClr val="FFFFFF"/>
                </a:solidFill>
                <a:latin typeface="Exo 2"/>
                <a:ea typeface="Exo 2"/>
                <a:cs typeface="Exo 2"/>
                <a:sym typeface="Exo 2"/>
              </a:rPr>
              <a:t>50</a:t>
            </a:r>
            <a:endParaRPr b="1" sz="1200">
              <a:solidFill>
                <a:srgbClr val="FFFFFF"/>
              </a:solidFill>
              <a:latin typeface="Exo 2"/>
              <a:ea typeface="Exo 2"/>
              <a:cs typeface="Exo 2"/>
              <a:sym typeface="Exo 2"/>
            </a:endParaRPr>
          </a:p>
        </p:txBody>
      </p:sp>
      <p:sp>
        <p:nvSpPr>
          <p:cNvPr id="387" name="Google Shape;387;p41"/>
          <p:cNvSpPr txBox="1"/>
          <p:nvPr/>
        </p:nvSpPr>
        <p:spPr>
          <a:xfrm>
            <a:off x="4207822" y="3359000"/>
            <a:ext cx="788700" cy="394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rgbClr val="FFFFFF"/>
                </a:solidFill>
                <a:latin typeface="Exo 2"/>
                <a:ea typeface="Exo 2"/>
                <a:cs typeface="Exo 2"/>
                <a:sym typeface="Exo 2"/>
              </a:rPr>
              <a:t>75</a:t>
            </a:r>
            <a:endParaRPr b="1" sz="1200">
              <a:solidFill>
                <a:srgbClr val="FFFFFF"/>
              </a:solidFill>
              <a:latin typeface="Exo 2"/>
              <a:ea typeface="Exo 2"/>
              <a:cs typeface="Exo 2"/>
              <a:sym typeface="Exo 2"/>
            </a:endParaRPr>
          </a:p>
        </p:txBody>
      </p:sp>
      <p:sp>
        <p:nvSpPr>
          <p:cNvPr id="388" name="Google Shape;388;p41"/>
          <p:cNvSpPr txBox="1"/>
          <p:nvPr/>
        </p:nvSpPr>
        <p:spPr>
          <a:xfrm>
            <a:off x="7204897" y="3352105"/>
            <a:ext cx="788700" cy="394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rgbClr val="FFFFFF"/>
                </a:solidFill>
                <a:latin typeface="Exo 2"/>
                <a:ea typeface="Exo 2"/>
                <a:cs typeface="Exo 2"/>
                <a:sym typeface="Exo 2"/>
              </a:rPr>
              <a:t>25</a:t>
            </a:r>
            <a:endParaRPr b="1" sz="1200">
              <a:solidFill>
                <a:srgbClr val="FFFFFF"/>
              </a:solidFill>
              <a:latin typeface="Exo 2"/>
              <a:ea typeface="Exo 2"/>
              <a:cs typeface="Exo 2"/>
              <a:sym typeface="Exo 2"/>
            </a:endParaRPr>
          </a:p>
        </p:txBody>
      </p:sp>
      <p:sp>
        <p:nvSpPr>
          <p:cNvPr id="389" name="Google Shape;389;p41"/>
          <p:cNvSpPr txBox="1"/>
          <p:nvPr/>
        </p:nvSpPr>
        <p:spPr>
          <a:xfrm>
            <a:off x="3909476" y="3943375"/>
            <a:ext cx="14082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t/>
            </a:r>
            <a:endParaRPr sz="1200">
              <a:solidFill>
                <a:srgbClr val="434343"/>
              </a:solidFill>
              <a:latin typeface="Roboto Condensed Light"/>
              <a:ea typeface="Roboto Condensed Light"/>
              <a:cs typeface="Roboto Condensed Light"/>
              <a:sym typeface="Roboto Condensed Light"/>
            </a:endParaRPr>
          </a:p>
        </p:txBody>
      </p:sp>
      <p:sp>
        <p:nvSpPr>
          <p:cNvPr id="390" name="Google Shape;390;p41"/>
          <p:cNvSpPr txBox="1"/>
          <p:nvPr/>
        </p:nvSpPr>
        <p:spPr>
          <a:xfrm>
            <a:off x="6897026" y="3943375"/>
            <a:ext cx="14082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hlink"/>
                </a:solidFill>
                <a:latin typeface="Roboto Condensed Light"/>
                <a:ea typeface="Roboto Condensed Light"/>
                <a:cs typeface="Roboto Condensed Light"/>
                <a:sym typeface="Roboto Condensed Light"/>
              </a:rPr>
              <a:t>Smallest Batch Size</a:t>
            </a:r>
            <a:endParaRPr sz="1200">
              <a:solidFill>
                <a:srgbClr val="434343"/>
              </a:solidFill>
              <a:latin typeface="Roboto Condensed Light"/>
              <a:ea typeface="Roboto Condensed Light"/>
              <a:cs typeface="Roboto Condensed Light"/>
              <a:sym typeface="Roboto Condensed Light"/>
            </a:endParaRPr>
          </a:p>
        </p:txBody>
      </p:sp>
      <p:sp>
        <p:nvSpPr>
          <p:cNvPr id="391" name="Google Shape;391;p41"/>
          <p:cNvSpPr txBox="1"/>
          <p:nvPr/>
        </p:nvSpPr>
        <p:spPr>
          <a:xfrm>
            <a:off x="5415721" y="1223287"/>
            <a:ext cx="14082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t/>
            </a:r>
            <a:endParaRPr sz="1200">
              <a:solidFill>
                <a:srgbClr val="434343"/>
              </a:solidFill>
              <a:latin typeface="Roboto Condensed Light"/>
              <a:ea typeface="Roboto Condensed Light"/>
              <a:cs typeface="Roboto Condensed Light"/>
              <a:sym typeface="Roboto Condensed Light"/>
            </a:endParaRPr>
          </a:p>
        </p:txBody>
      </p:sp>
      <p:sp>
        <p:nvSpPr>
          <p:cNvPr id="392" name="Google Shape;392;p41"/>
          <p:cNvSpPr txBox="1"/>
          <p:nvPr/>
        </p:nvSpPr>
        <p:spPr>
          <a:xfrm>
            <a:off x="2396375" y="1223275"/>
            <a:ext cx="1404000" cy="606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sz="1200">
                <a:solidFill>
                  <a:srgbClr val="434343"/>
                </a:solidFill>
                <a:latin typeface="Roboto Condensed Light"/>
                <a:ea typeface="Roboto Condensed Light"/>
                <a:cs typeface="Roboto Condensed Light"/>
                <a:sym typeface="Roboto Condensed Light"/>
              </a:rPr>
              <a:t>Default Batch Size</a:t>
            </a:r>
            <a:endParaRPr sz="1200">
              <a:solidFill>
                <a:srgbClr val="434343"/>
              </a:solidFill>
              <a:latin typeface="Roboto Condensed Light"/>
              <a:ea typeface="Roboto Condensed Light"/>
              <a:cs typeface="Roboto Condensed Light"/>
              <a:sym typeface="Roboto Condensed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2">
            <a:hlinkClick action="ppaction://hlinksldjump" r:id="rId3"/>
          </p:cNvPr>
          <p:cNvSpPr/>
          <p:nvPr/>
        </p:nvSpPr>
        <p:spPr>
          <a:xfrm>
            <a:off x="7991475" y="463300"/>
            <a:ext cx="620100" cy="617400"/>
          </a:xfrm>
          <a:prstGeom prst="snip2DiagRect">
            <a:avLst>
              <a:gd fmla="val 0" name="adj1"/>
              <a:gd fmla="val 16667" name="adj2"/>
            </a:avLst>
          </a:prstGeom>
          <a:solidFill>
            <a:srgbClr val="D9D9D9"/>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2"/>
          <p:cNvSpPr txBox="1"/>
          <p:nvPr>
            <p:ph type="ctrTitle"/>
          </p:nvPr>
        </p:nvSpPr>
        <p:spPr>
          <a:xfrm flipH="1">
            <a:off x="1180003" y="1347038"/>
            <a:ext cx="5195700" cy="192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399" name="Google Shape;399;p42"/>
          <p:cNvSpPr txBox="1"/>
          <p:nvPr>
            <p:ph idx="2" type="title"/>
          </p:nvPr>
        </p:nvSpPr>
        <p:spPr>
          <a:xfrm flipH="1">
            <a:off x="1180003" y="1035213"/>
            <a:ext cx="2979300" cy="7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00" name="Google Shape;400;p42"/>
          <p:cNvSpPr txBox="1"/>
          <p:nvPr>
            <p:ph idx="1" type="subTitle"/>
          </p:nvPr>
        </p:nvSpPr>
        <p:spPr>
          <a:xfrm>
            <a:off x="1180003" y="2742989"/>
            <a:ext cx="4224900" cy="53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Accuracy, Runtime, &amp; Memory use</a:t>
            </a:r>
            <a:endParaRPr/>
          </a:p>
        </p:txBody>
      </p:sp>
      <p:cxnSp>
        <p:nvCxnSpPr>
          <p:cNvPr id="401" name="Google Shape;401;p42"/>
          <p:cNvCxnSpPr/>
          <p:nvPr/>
        </p:nvCxnSpPr>
        <p:spPr>
          <a:xfrm>
            <a:off x="0" y="2737950"/>
            <a:ext cx="1676700" cy="0"/>
          </a:xfrm>
          <a:prstGeom prst="straightConnector1">
            <a:avLst/>
          </a:prstGeom>
          <a:noFill/>
          <a:ln cap="flat" cmpd="sng" w="9525">
            <a:solidFill>
              <a:srgbClr val="434343"/>
            </a:solidFill>
            <a:prstDash val="solid"/>
            <a:round/>
            <a:headEnd len="med" w="med" type="none"/>
            <a:tailEnd len="med" w="med" type="none"/>
          </a:ln>
        </p:spPr>
      </p:cxnSp>
      <p:grpSp>
        <p:nvGrpSpPr>
          <p:cNvPr id="402" name="Google Shape;402;p42"/>
          <p:cNvGrpSpPr/>
          <p:nvPr/>
        </p:nvGrpSpPr>
        <p:grpSpPr>
          <a:xfrm>
            <a:off x="8089940" y="561326"/>
            <a:ext cx="423413" cy="421569"/>
            <a:chOff x="7703675" y="2541175"/>
            <a:chExt cx="499425" cy="497250"/>
          </a:xfrm>
        </p:grpSpPr>
        <p:sp>
          <p:nvSpPr>
            <p:cNvPr id="403" name="Google Shape;403;p42"/>
            <p:cNvSpPr/>
            <p:nvPr/>
          </p:nvSpPr>
          <p:spPr>
            <a:xfrm>
              <a:off x="7847475" y="2698600"/>
              <a:ext cx="355625" cy="339825"/>
            </a:xfrm>
            <a:custGeom>
              <a:rect b="b" l="l" r="r" t="t"/>
              <a:pathLst>
                <a:path extrusionOk="0" h="13593" w="14225">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2"/>
            <p:cNvSpPr/>
            <p:nvPr/>
          </p:nvSpPr>
          <p:spPr>
            <a:xfrm>
              <a:off x="7703675" y="2659275"/>
              <a:ext cx="323350" cy="87175"/>
            </a:xfrm>
            <a:custGeom>
              <a:rect b="b" l="l" r="r" t="t"/>
              <a:pathLst>
                <a:path extrusionOk="0" h="3487" w="12934">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2"/>
            <p:cNvSpPr/>
            <p:nvPr/>
          </p:nvSpPr>
          <p:spPr>
            <a:xfrm>
              <a:off x="7910650" y="2776925"/>
              <a:ext cx="116375" cy="87175"/>
            </a:xfrm>
            <a:custGeom>
              <a:rect b="b" l="l" r="r" t="t"/>
              <a:pathLst>
                <a:path extrusionOk="0" h="3487" w="4655">
                  <a:moveTo>
                    <a:pt x="872" y="1"/>
                  </a:moveTo>
                  <a:cubicBezTo>
                    <a:pt x="1" y="1029"/>
                    <a:pt x="1" y="2476"/>
                    <a:pt x="803" y="3487"/>
                  </a:cubicBezTo>
                  <a:lnTo>
                    <a:pt x="4655" y="3487"/>
                  </a:lnTo>
                  <a:lnTo>
                    <a:pt x="465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2"/>
            <p:cNvSpPr/>
            <p:nvPr/>
          </p:nvSpPr>
          <p:spPr>
            <a:xfrm>
              <a:off x="7703675" y="2776925"/>
              <a:ext cx="132925" cy="87175"/>
            </a:xfrm>
            <a:custGeom>
              <a:rect b="b" l="l" r="r" t="t"/>
              <a:pathLst>
                <a:path extrusionOk="0" h="3487" w="5317">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2"/>
            <p:cNvSpPr/>
            <p:nvPr/>
          </p:nvSpPr>
          <p:spPr>
            <a:xfrm>
              <a:off x="7703675" y="2541175"/>
              <a:ext cx="323350" cy="87175"/>
            </a:xfrm>
            <a:custGeom>
              <a:rect b="b" l="l" r="r" t="t"/>
              <a:pathLst>
                <a:path extrusionOk="0" h="3487" w="12934">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401"/>
                                        </p:tgtEl>
                                        <p:attrNameLst>
                                          <p:attrName>style.visibility</p:attrName>
                                        </p:attrNameLst>
                                      </p:cBhvr>
                                      <p:to>
                                        <p:strVal val="visible"/>
                                      </p:to>
                                    </p:set>
                                    <p:anim calcmode="lin" valueType="num">
                                      <p:cBhvr additive="base">
                                        <p:cTn dur="1000"/>
                                        <p:tgtEl>
                                          <p:spTgt spid="401"/>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800"/>
                                        <p:tgtEl>
                                          <p:spTgt spid="3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3"/>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ACCURACY</a:t>
            </a:r>
            <a:endParaRPr/>
          </a:p>
        </p:txBody>
      </p:sp>
      <p:sp>
        <p:nvSpPr>
          <p:cNvPr id="413" name="Google Shape;413;p43"/>
          <p:cNvSpPr txBox="1"/>
          <p:nvPr/>
        </p:nvSpPr>
        <p:spPr>
          <a:xfrm>
            <a:off x="5403775" y="2130875"/>
            <a:ext cx="2799300" cy="192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0000"/>
                </a:solidFill>
                <a:latin typeface="Roboto Condensed"/>
                <a:ea typeface="Roboto Condensed"/>
                <a:cs typeface="Roboto Condensed"/>
                <a:sym typeface="Roboto Condensed"/>
              </a:rPr>
              <a:t>Prediction Accuracy is higher than Training Accuracy with Large Batches</a:t>
            </a:r>
            <a:endParaRPr b="1">
              <a:solidFill>
                <a:srgbClr val="FF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chemeClr val="dk1"/>
              </a:solidFill>
              <a:latin typeface="Roboto Condensed"/>
              <a:ea typeface="Roboto Condensed"/>
              <a:cs typeface="Roboto Condensed"/>
              <a:sym typeface="Roboto Condensed"/>
            </a:endParaRPr>
          </a:p>
          <a:p>
            <a:pPr indent="0" lvl="0" marL="0" rtl="0" algn="l">
              <a:spcBef>
                <a:spcPts val="0"/>
              </a:spcBef>
              <a:spcAft>
                <a:spcPts val="0"/>
              </a:spcAft>
              <a:buNone/>
            </a:pPr>
            <a:r>
              <a:rPr b="1" lang="en">
                <a:solidFill>
                  <a:schemeClr val="dk1"/>
                </a:solidFill>
                <a:latin typeface="Roboto Condensed"/>
                <a:ea typeface="Roboto Condensed"/>
                <a:cs typeface="Roboto Condensed"/>
                <a:sym typeface="Roboto Condensed"/>
              </a:rPr>
              <a:t>Prediction Accuracy potentially decreases with size.</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rPr lang="en">
                <a:latin typeface="Roboto Condensed Light"/>
                <a:ea typeface="Roboto Condensed Light"/>
                <a:cs typeface="Roboto Condensed Light"/>
                <a:sym typeface="Roboto Condensed Light"/>
              </a:rPr>
              <a:t>CNN outperformed RNN in Predicting</a:t>
            </a:r>
            <a:endParaRPr>
              <a:latin typeface="Roboto Condensed Light"/>
              <a:ea typeface="Roboto Condensed Light"/>
              <a:cs typeface="Roboto Condensed Light"/>
              <a:sym typeface="Roboto Condensed Light"/>
            </a:endParaRPr>
          </a:p>
        </p:txBody>
      </p:sp>
      <p:sp>
        <p:nvSpPr>
          <p:cNvPr id="414" name="Google Shape;414;p43"/>
          <p:cNvSpPr txBox="1"/>
          <p:nvPr/>
        </p:nvSpPr>
        <p:spPr>
          <a:xfrm>
            <a:off x="5439359" y="1493594"/>
            <a:ext cx="1920000" cy="644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rgbClr val="434343"/>
                </a:solidFill>
                <a:latin typeface="Exo 2"/>
                <a:ea typeface="Exo 2"/>
                <a:cs typeface="Exo 2"/>
                <a:sym typeface="Exo 2"/>
              </a:rPr>
              <a:t>TRENDS</a:t>
            </a:r>
            <a:endParaRPr b="1" sz="2000">
              <a:solidFill>
                <a:srgbClr val="434343"/>
              </a:solidFill>
              <a:latin typeface="Exo 2"/>
              <a:ea typeface="Exo 2"/>
              <a:cs typeface="Exo 2"/>
              <a:sym typeface="Exo 2"/>
            </a:endParaRPr>
          </a:p>
        </p:txBody>
      </p:sp>
      <p:cxnSp>
        <p:nvCxnSpPr>
          <p:cNvPr id="415" name="Google Shape;415;p43"/>
          <p:cNvCxnSpPr/>
          <p:nvPr/>
        </p:nvCxnSpPr>
        <p:spPr>
          <a:xfrm>
            <a:off x="3712197" y="2130875"/>
            <a:ext cx="2093100" cy="0"/>
          </a:xfrm>
          <a:prstGeom prst="straightConnector1">
            <a:avLst/>
          </a:prstGeom>
          <a:noFill/>
          <a:ln cap="flat" cmpd="sng" w="9525">
            <a:solidFill>
              <a:srgbClr val="434343"/>
            </a:solidFill>
            <a:prstDash val="solid"/>
            <a:round/>
            <a:headEnd len="med" w="med" type="none"/>
            <a:tailEnd len="med" w="med" type="none"/>
          </a:ln>
        </p:spPr>
      </p:cxnSp>
      <p:cxnSp>
        <p:nvCxnSpPr>
          <p:cNvPr id="416" name="Google Shape;416;p43"/>
          <p:cNvCxnSpPr/>
          <p:nvPr/>
        </p:nvCxnSpPr>
        <p:spPr>
          <a:xfrm>
            <a:off x="3712197" y="2130875"/>
            <a:ext cx="2093100" cy="0"/>
          </a:xfrm>
          <a:prstGeom prst="straightConnector1">
            <a:avLst/>
          </a:prstGeom>
          <a:noFill/>
          <a:ln cap="flat" cmpd="sng" w="9525">
            <a:solidFill>
              <a:srgbClr val="434343"/>
            </a:solidFill>
            <a:prstDash val="solid"/>
            <a:round/>
            <a:headEnd len="med" w="med" type="none"/>
            <a:tailEnd len="med" w="med" type="none"/>
          </a:ln>
        </p:spPr>
      </p:cxnSp>
      <p:sp>
        <p:nvSpPr>
          <p:cNvPr id="417" name="Google Shape;417;p43"/>
          <p:cNvSpPr/>
          <p:nvPr/>
        </p:nvSpPr>
        <p:spPr>
          <a:xfrm>
            <a:off x="720000" y="1259450"/>
            <a:ext cx="4455600" cy="30024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3"/>
          <p:cNvSpPr txBox="1"/>
          <p:nvPr/>
        </p:nvSpPr>
        <p:spPr>
          <a:xfrm>
            <a:off x="1185825" y="4242025"/>
            <a:ext cx="3159300" cy="36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Roboto Condensed Light"/>
                <a:ea typeface="Roboto Condensed Light"/>
                <a:cs typeface="Roboto Condensed Light"/>
                <a:sym typeface="Roboto Condensed Light"/>
              </a:rPr>
              <a:t>NOTE: </a:t>
            </a:r>
            <a:r>
              <a:rPr lang="en" sz="1000">
                <a:solidFill>
                  <a:srgbClr val="434343"/>
                </a:solidFill>
                <a:latin typeface="Roboto Condensed Light"/>
                <a:ea typeface="Roboto Condensed Light"/>
                <a:cs typeface="Roboto Condensed Light"/>
                <a:sym typeface="Roboto Condensed Light"/>
              </a:rPr>
              <a:t>Graph</a:t>
            </a:r>
            <a:r>
              <a:rPr lang="en" sz="1000">
                <a:solidFill>
                  <a:srgbClr val="434343"/>
                </a:solidFill>
                <a:latin typeface="Roboto Condensed Light"/>
                <a:ea typeface="Roboto Condensed Light"/>
                <a:cs typeface="Roboto Condensed Light"/>
                <a:sym typeface="Roboto Condensed Light"/>
              </a:rPr>
              <a:t> Starts at 70% and goes to 100%</a:t>
            </a:r>
            <a:endParaRPr sz="1000">
              <a:solidFill>
                <a:srgbClr val="434343"/>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rPr lang="en" sz="1000">
                <a:solidFill>
                  <a:srgbClr val="434343"/>
                </a:solidFill>
                <a:latin typeface="Roboto Condensed Light"/>
                <a:ea typeface="Roboto Condensed Light"/>
                <a:cs typeface="Roboto Condensed Light"/>
                <a:sym typeface="Roboto Condensed Light"/>
              </a:rPr>
              <a:t>NOTE: </a:t>
            </a:r>
            <a:r>
              <a:rPr lang="en" sz="1000">
                <a:solidFill>
                  <a:srgbClr val="434343"/>
                </a:solidFill>
                <a:latin typeface="Roboto Condensed Light"/>
                <a:ea typeface="Roboto Condensed Light"/>
                <a:cs typeface="Roboto Condensed Light"/>
                <a:sym typeface="Roboto Condensed Light"/>
              </a:rPr>
              <a:t>Abnormality in minibatch size 50, discussed in paper.</a:t>
            </a:r>
            <a:endParaRPr sz="1000">
              <a:solidFill>
                <a:srgbClr val="434343"/>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1000">
              <a:solidFill>
                <a:srgbClr val="434343"/>
              </a:solidFill>
              <a:latin typeface="Roboto Condensed Light"/>
              <a:ea typeface="Roboto Condensed Light"/>
              <a:cs typeface="Roboto Condensed Light"/>
              <a:sym typeface="Roboto Condensed Light"/>
            </a:endParaRPr>
          </a:p>
        </p:txBody>
      </p:sp>
      <p:sp>
        <p:nvSpPr>
          <p:cNvPr id="419" name="Google Shape;419;p43"/>
          <p:cNvSpPr txBox="1"/>
          <p:nvPr/>
        </p:nvSpPr>
        <p:spPr>
          <a:xfrm>
            <a:off x="1116008" y="1402319"/>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CNN - Train</a:t>
            </a:r>
            <a:endParaRPr sz="900">
              <a:solidFill>
                <a:srgbClr val="FFFFFF"/>
              </a:solidFill>
              <a:latin typeface="Roboto Condensed Light"/>
              <a:ea typeface="Roboto Condensed Light"/>
              <a:cs typeface="Roboto Condensed Light"/>
              <a:sym typeface="Roboto Condensed Light"/>
            </a:endParaRPr>
          </a:p>
        </p:txBody>
      </p:sp>
      <p:sp>
        <p:nvSpPr>
          <p:cNvPr id="420" name="Google Shape;420;p43"/>
          <p:cNvSpPr txBox="1"/>
          <p:nvPr/>
        </p:nvSpPr>
        <p:spPr>
          <a:xfrm>
            <a:off x="1988975" y="1402335"/>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CNN - Pred</a:t>
            </a:r>
            <a:endParaRPr sz="900">
              <a:solidFill>
                <a:srgbClr val="FFFFFF"/>
              </a:solidFill>
              <a:latin typeface="Roboto Condensed Light"/>
              <a:ea typeface="Roboto Condensed Light"/>
              <a:cs typeface="Roboto Condensed Light"/>
              <a:sym typeface="Roboto Condensed Light"/>
            </a:endParaRPr>
          </a:p>
        </p:txBody>
      </p:sp>
      <p:sp>
        <p:nvSpPr>
          <p:cNvPr id="421" name="Google Shape;421;p43"/>
          <p:cNvSpPr txBox="1"/>
          <p:nvPr/>
        </p:nvSpPr>
        <p:spPr>
          <a:xfrm>
            <a:off x="2808938" y="1402331"/>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RNN - Train</a:t>
            </a:r>
            <a:endParaRPr sz="900">
              <a:solidFill>
                <a:srgbClr val="FFFFFF"/>
              </a:solidFill>
              <a:latin typeface="Roboto Condensed Light"/>
              <a:ea typeface="Roboto Condensed Light"/>
              <a:cs typeface="Roboto Condensed Light"/>
              <a:sym typeface="Roboto Condensed Light"/>
            </a:endParaRPr>
          </a:p>
        </p:txBody>
      </p:sp>
      <p:sp>
        <p:nvSpPr>
          <p:cNvPr id="422" name="Google Shape;422;p43"/>
          <p:cNvSpPr txBox="1"/>
          <p:nvPr/>
        </p:nvSpPr>
        <p:spPr>
          <a:xfrm>
            <a:off x="3667175" y="1402335"/>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RNN - Pred</a:t>
            </a:r>
            <a:endParaRPr sz="9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900">
              <a:solidFill>
                <a:srgbClr val="FFFFFF"/>
              </a:solidFill>
              <a:latin typeface="Roboto Condensed Light"/>
              <a:ea typeface="Roboto Condensed Light"/>
              <a:cs typeface="Roboto Condensed Light"/>
              <a:sym typeface="Roboto Condensed Light"/>
            </a:endParaRPr>
          </a:p>
        </p:txBody>
      </p:sp>
      <p:sp>
        <p:nvSpPr>
          <p:cNvPr id="423" name="Google Shape;423;p43"/>
          <p:cNvSpPr/>
          <p:nvPr/>
        </p:nvSpPr>
        <p:spPr>
          <a:xfrm>
            <a:off x="956450" y="1460525"/>
            <a:ext cx="174300" cy="174300"/>
          </a:xfrm>
          <a:prstGeom prst="snip2DiagRect">
            <a:avLst>
              <a:gd fmla="val 0" name="adj1"/>
              <a:gd fmla="val 16667" name="adj2"/>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3"/>
          <p:cNvSpPr/>
          <p:nvPr/>
        </p:nvSpPr>
        <p:spPr>
          <a:xfrm>
            <a:off x="1814671" y="1472376"/>
            <a:ext cx="174300" cy="174300"/>
          </a:xfrm>
          <a:prstGeom prst="snip2DiagRect">
            <a:avLst>
              <a:gd fmla="val 0" name="adj1"/>
              <a:gd fmla="val 16667" name="adj2"/>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3"/>
          <p:cNvSpPr/>
          <p:nvPr/>
        </p:nvSpPr>
        <p:spPr>
          <a:xfrm>
            <a:off x="2672891" y="1472363"/>
            <a:ext cx="174300" cy="174300"/>
          </a:xfrm>
          <a:prstGeom prst="snip2DiagRect">
            <a:avLst>
              <a:gd fmla="val 0" name="adj1"/>
              <a:gd fmla="val 16667" name="adj2"/>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3"/>
          <p:cNvSpPr/>
          <p:nvPr/>
        </p:nvSpPr>
        <p:spPr>
          <a:xfrm>
            <a:off x="3451903" y="1472376"/>
            <a:ext cx="174300" cy="174300"/>
          </a:xfrm>
          <a:prstGeom prst="snip2DiagRect">
            <a:avLst>
              <a:gd fmla="val 0" name="adj1"/>
              <a:gd fmla="val 16667" name="adj2"/>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7" name="Google Shape;427;p43" title="Gráfico"/>
          <p:cNvPicPr preferRelativeResize="0"/>
          <p:nvPr/>
        </p:nvPicPr>
        <p:blipFill>
          <a:blip r:embed="rId3">
            <a:alphaModFix/>
          </a:blip>
          <a:stretch>
            <a:fillRect/>
          </a:stretch>
        </p:blipFill>
        <p:spPr>
          <a:xfrm>
            <a:off x="936337" y="1716725"/>
            <a:ext cx="4022925" cy="2615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RUNTIME</a:t>
            </a:r>
            <a:endParaRPr/>
          </a:p>
        </p:txBody>
      </p:sp>
      <p:sp>
        <p:nvSpPr>
          <p:cNvPr id="433" name="Google Shape;433;p44"/>
          <p:cNvSpPr txBox="1"/>
          <p:nvPr/>
        </p:nvSpPr>
        <p:spPr>
          <a:xfrm>
            <a:off x="5403775" y="2130875"/>
            <a:ext cx="2799300" cy="14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Condensed"/>
                <a:ea typeface="Roboto Condensed"/>
                <a:cs typeface="Roboto Condensed"/>
                <a:sym typeface="Roboto Condensed"/>
              </a:rPr>
              <a:t>Training Runtime Decreases as Size Increases</a:t>
            </a:r>
            <a:endParaRPr b="1">
              <a:latin typeface="Roboto Condensed"/>
              <a:ea typeface="Roboto Condensed"/>
              <a:cs typeface="Roboto Condensed"/>
              <a:sym typeface="Roboto Condensed"/>
            </a:endParaRPr>
          </a:p>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rPr lang="en">
                <a:latin typeface="Roboto Condensed Light"/>
                <a:ea typeface="Roboto Condensed Light"/>
                <a:cs typeface="Roboto Condensed Light"/>
                <a:sym typeface="Roboto Condensed Light"/>
              </a:rPr>
              <a:t>Prediction Times are Unaffected</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rPr lang="en">
                <a:latin typeface="Roboto Condensed Light"/>
                <a:ea typeface="Roboto Condensed Light"/>
                <a:cs typeface="Roboto Condensed Light"/>
                <a:sym typeface="Roboto Condensed Light"/>
              </a:rPr>
              <a:t>CNN Runs Faster</a:t>
            </a:r>
            <a:endParaRPr>
              <a:latin typeface="Roboto Condensed Light"/>
              <a:ea typeface="Roboto Condensed Light"/>
              <a:cs typeface="Roboto Condensed Light"/>
              <a:sym typeface="Roboto Condensed Light"/>
            </a:endParaRPr>
          </a:p>
        </p:txBody>
      </p:sp>
      <p:sp>
        <p:nvSpPr>
          <p:cNvPr id="434" name="Google Shape;434;p44"/>
          <p:cNvSpPr txBox="1"/>
          <p:nvPr/>
        </p:nvSpPr>
        <p:spPr>
          <a:xfrm>
            <a:off x="5439359" y="1493594"/>
            <a:ext cx="1920000" cy="644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rgbClr val="434343"/>
                </a:solidFill>
                <a:latin typeface="Exo 2"/>
                <a:ea typeface="Exo 2"/>
                <a:cs typeface="Exo 2"/>
                <a:sym typeface="Exo 2"/>
              </a:rPr>
              <a:t>TRENDS</a:t>
            </a:r>
            <a:endParaRPr b="1" sz="2000">
              <a:solidFill>
                <a:srgbClr val="434343"/>
              </a:solidFill>
              <a:latin typeface="Exo 2"/>
              <a:ea typeface="Exo 2"/>
              <a:cs typeface="Exo 2"/>
              <a:sym typeface="Exo 2"/>
            </a:endParaRPr>
          </a:p>
        </p:txBody>
      </p:sp>
      <p:cxnSp>
        <p:nvCxnSpPr>
          <p:cNvPr id="435" name="Google Shape;435;p44"/>
          <p:cNvCxnSpPr/>
          <p:nvPr/>
        </p:nvCxnSpPr>
        <p:spPr>
          <a:xfrm>
            <a:off x="3712197" y="2130875"/>
            <a:ext cx="2093100" cy="0"/>
          </a:xfrm>
          <a:prstGeom prst="straightConnector1">
            <a:avLst/>
          </a:prstGeom>
          <a:noFill/>
          <a:ln cap="flat" cmpd="sng" w="9525">
            <a:solidFill>
              <a:srgbClr val="434343"/>
            </a:solidFill>
            <a:prstDash val="solid"/>
            <a:round/>
            <a:headEnd len="med" w="med" type="none"/>
            <a:tailEnd len="med" w="med" type="none"/>
          </a:ln>
        </p:spPr>
      </p:cxnSp>
      <p:cxnSp>
        <p:nvCxnSpPr>
          <p:cNvPr id="436" name="Google Shape;436;p44"/>
          <p:cNvCxnSpPr/>
          <p:nvPr/>
        </p:nvCxnSpPr>
        <p:spPr>
          <a:xfrm>
            <a:off x="3712197" y="2130875"/>
            <a:ext cx="2093100" cy="0"/>
          </a:xfrm>
          <a:prstGeom prst="straightConnector1">
            <a:avLst/>
          </a:prstGeom>
          <a:noFill/>
          <a:ln cap="flat" cmpd="sng" w="9525">
            <a:solidFill>
              <a:srgbClr val="434343"/>
            </a:solidFill>
            <a:prstDash val="solid"/>
            <a:round/>
            <a:headEnd len="med" w="med" type="none"/>
            <a:tailEnd len="med" w="med" type="none"/>
          </a:ln>
        </p:spPr>
      </p:cxnSp>
      <p:sp>
        <p:nvSpPr>
          <p:cNvPr id="437" name="Google Shape;437;p44"/>
          <p:cNvSpPr/>
          <p:nvPr/>
        </p:nvSpPr>
        <p:spPr>
          <a:xfrm>
            <a:off x="720000" y="1259450"/>
            <a:ext cx="4455600" cy="30024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4"/>
          <p:cNvSpPr txBox="1"/>
          <p:nvPr/>
        </p:nvSpPr>
        <p:spPr>
          <a:xfrm>
            <a:off x="1185825" y="4242031"/>
            <a:ext cx="2864400" cy="36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Roboto Condensed Light"/>
                <a:ea typeface="Roboto Condensed Light"/>
                <a:cs typeface="Roboto Condensed Light"/>
                <a:sym typeface="Roboto Condensed Light"/>
              </a:rPr>
              <a:t>NOTE: Graph Starts at 0s and goes to 60s</a:t>
            </a:r>
            <a:endParaRPr sz="1000">
              <a:solidFill>
                <a:srgbClr val="434343"/>
              </a:solidFill>
              <a:latin typeface="Roboto Condensed Light"/>
              <a:ea typeface="Roboto Condensed Light"/>
              <a:cs typeface="Roboto Condensed Light"/>
              <a:sym typeface="Roboto Condensed Light"/>
            </a:endParaRPr>
          </a:p>
        </p:txBody>
      </p:sp>
      <p:sp>
        <p:nvSpPr>
          <p:cNvPr id="439" name="Google Shape;439;p44"/>
          <p:cNvSpPr txBox="1"/>
          <p:nvPr/>
        </p:nvSpPr>
        <p:spPr>
          <a:xfrm>
            <a:off x="1116008" y="1402319"/>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CNN - Train</a:t>
            </a:r>
            <a:endParaRPr sz="900">
              <a:solidFill>
                <a:srgbClr val="FFFFFF"/>
              </a:solidFill>
              <a:latin typeface="Roboto Condensed Light"/>
              <a:ea typeface="Roboto Condensed Light"/>
              <a:cs typeface="Roboto Condensed Light"/>
              <a:sym typeface="Roboto Condensed Light"/>
            </a:endParaRPr>
          </a:p>
        </p:txBody>
      </p:sp>
      <p:sp>
        <p:nvSpPr>
          <p:cNvPr id="440" name="Google Shape;440;p44"/>
          <p:cNvSpPr txBox="1"/>
          <p:nvPr/>
        </p:nvSpPr>
        <p:spPr>
          <a:xfrm>
            <a:off x="1988975" y="1402335"/>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CNN - Pred</a:t>
            </a:r>
            <a:endParaRPr sz="900">
              <a:solidFill>
                <a:srgbClr val="FFFFFF"/>
              </a:solidFill>
              <a:latin typeface="Roboto Condensed Light"/>
              <a:ea typeface="Roboto Condensed Light"/>
              <a:cs typeface="Roboto Condensed Light"/>
              <a:sym typeface="Roboto Condensed Light"/>
            </a:endParaRPr>
          </a:p>
        </p:txBody>
      </p:sp>
      <p:sp>
        <p:nvSpPr>
          <p:cNvPr id="441" name="Google Shape;441;p44"/>
          <p:cNvSpPr txBox="1"/>
          <p:nvPr/>
        </p:nvSpPr>
        <p:spPr>
          <a:xfrm>
            <a:off x="2808938" y="1402331"/>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RNN - Train</a:t>
            </a:r>
            <a:endParaRPr sz="900">
              <a:solidFill>
                <a:srgbClr val="FFFFFF"/>
              </a:solidFill>
              <a:latin typeface="Roboto Condensed Light"/>
              <a:ea typeface="Roboto Condensed Light"/>
              <a:cs typeface="Roboto Condensed Light"/>
              <a:sym typeface="Roboto Condensed Light"/>
            </a:endParaRPr>
          </a:p>
        </p:txBody>
      </p:sp>
      <p:sp>
        <p:nvSpPr>
          <p:cNvPr id="442" name="Google Shape;442;p44"/>
          <p:cNvSpPr txBox="1"/>
          <p:nvPr/>
        </p:nvSpPr>
        <p:spPr>
          <a:xfrm>
            <a:off x="3667175" y="1402335"/>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RNN - Pred</a:t>
            </a:r>
            <a:endParaRPr sz="9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900">
              <a:solidFill>
                <a:srgbClr val="FFFFFF"/>
              </a:solidFill>
              <a:latin typeface="Roboto Condensed Light"/>
              <a:ea typeface="Roboto Condensed Light"/>
              <a:cs typeface="Roboto Condensed Light"/>
              <a:sym typeface="Roboto Condensed Light"/>
            </a:endParaRPr>
          </a:p>
        </p:txBody>
      </p:sp>
      <p:sp>
        <p:nvSpPr>
          <p:cNvPr id="443" name="Google Shape;443;p44"/>
          <p:cNvSpPr/>
          <p:nvPr/>
        </p:nvSpPr>
        <p:spPr>
          <a:xfrm>
            <a:off x="956450" y="1460525"/>
            <a:ext cx="174300" cy="174300"/>
          </a:xfrm>
          <a:prstGeom prst="snip2DiagRect">
            <a:avLst>
              <a:gd fmla="val 0" name="adj1"/>
              <a:gd fmla="val 16667" name="adj2"/>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4"/>
          <p:cNvSpPr/>
          <p:nvPr/>
        </p:nvSpPr>
        <p:spPr>
          <a:xfrm>
            <a:off x="1814671" y="1472376"/>
            <a:ext cx="174300" cy="174300"/>
          </a:xfrm>
          <a:prstGeom prst="snip2DiagRect">
            <a:avLst>
              <a:gd fmla="val 0" name="adj1"/>
              <a:gd fmla="val 16667" name="adj2"/>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4"/>
          <p:cNvSpPr/>
          <p:nvPr/>
        </p:nvSpPr>
        <p:spPr>
          <a:xfrm>
            <a:off x="2672891" y="1472363"/>
            <a:ext cx="174300" cy="174300"/>
          </a:xfrm>
          <a:prstGeom prst="snip2DiagRect">
            <a:avLst>
              <a:gd fmla="val 0" name="adj1"/>
              <a:gd fmla="val 16667" name="adj2"/>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4"/>
          <p:cNvSpPr/>
          <p:nvPr/>
        </p:nvSpPr>
        <p:spPr>
          <a:xfrm>
            <a:off x="3451903" y="1472376"/>
            <a:ext cx="174300" cy="174300"/>
          </a:xfrm>
          <a:prstGeom prst="snip2DiagRect">
            <a:avLst>
              <a:gd fmla="val 0" name="adj1"/>
              <a:gd fmla="val 16667" name="adj2"/>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7" name="Google Shape;447;p44" title="Gráfico"/>
          <p:cNvPicPr preferRelativeResize="0"/>
          <p:nvPr/>
        </p:nvPicPr>
        <p:blipFill>
          <a:blip r:embed="rId3">
            <a:alphaModFix/>
          </a:blip>
          <a:stretch>
            <a:fillRect/>
          </a:stretch>
        </p:blipFill>
        <p:spPr>
          <a:xfrm>
            <a:off x="930825" y="1716725"/>
            <a:ext cx="4244774" cy="27594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45"/>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MEMORY USE</a:t>
            </a:r>
            <a:endParaRPr/>
          </a:p>
        </p:txBody>
      </p:sp>
      <p:sp>
        <p:nvSpPr>
          <p:cNvPr id="453" name="Google Shape;453;p45"/>
          <p:cNvSpPr txBox="1"/>
          <p:nvPr/>
        </p:nvSpPr>
        <p:spPr>
          <a:xfrm>
            <a:off x="5403775" y="2130875"/>
            <a:ext cx="2799300" cy="14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oboto Condensed"/>
                <a:ea typeface="Roboto Condensed"/>
                <a:cs typeface="Roboto Condensed"/>
                <a:sym typeface="Roboto Condensed"/>
              </a:rPr>
              <a:t>Memory Use is Statistically Unaffected By Size Variation</a:t>
            </a:r>
            <a:endParaRPr b="1">
              <a:solidFill>
                <a:schemeClr val="dk1"/>
              </a:solidFill>
              <a:latin typeface="Roboto Condensed"/>
              <a:ea typeface="Roboto Condensed"/>
              <a:cs typeface="Roboto Condensed"/>
              <a:sym typeface="Roboto Condensed"/>
            </a:endParaRPr>
          </a:p>
          <a:p>
            <a:pPr indent="0" lvl="0" marL="0" rtl="0" algn="l">
              <a:spcBef>
                <a:spcPts val="0"/>
              </a:spcBef>
              <a:spcAft>
                <a:spcPts val="0"/>
              </a:spcAft>
              <a:buNone/>
            </a:pPr>
            <a:r>
              <a:t/>
            </a:r>
            <a:endParaRPr>
              <a:solidFill>
                <a:schemeClr val="dk1"/>
              </a:solidFill>
              <a:latin typeface="Roboto Condensed Light"/>
              <a:ea typeface="Roboto Condensed Light"/>
              <a:cs typeface="Roboto Condensed Light"/>
              <a:sym typeface="Roboto Condensed Light"/>
            </a:endParaRPr>
          </a:p>
          <a:p>
            <a:pPr indent="0" lvl="0" marL="0" rtl="0" algn="l">
              <a:spcBef>
                <a:spcPts val="0"/>
              </a:spcBef>
              <a:spcAft>
                <a:spcPts val="0"/>
              </a:spcAft>
              <a:buClr>
                <a:schemeClr val="dk1"/>
              </a:buClr>
              <a:buSzPts val="1100"/>
              <a:buFont typeface="Arial"/>
              <a:buNone/>
            </a:pPr>
            <a:r>
              <a:rPr lang="en">
                <a:solidFill>
                  <a:schemeClr val="dk1"/>
                </a:solidFill>
                <a:latin typeface="Roboto Condensed Light"/>
                <a:ea typeface="Roboto Condensed Light"/>
                <a:cs typeface="Roboto Condensed Light"/>
                <a:sym typeface="Roboto Condensed Light"/>
              </a:rPr>
              <a:t>CNN </a:t>
            </a:r>
            <a:r>
              <a:rPr lang="en">
                <a:solidFill>
                  <a:schemeClr val="dk1"/>
                </a:solidFill>
                <a:latin typeface="Roboto Condensed Light"/>
                <a:ea typeface="Roboto Condensed Light"/>
                <a:cs typeface="Roboto Condensed Light"/>
                <a:sym typeface="Roboto Condensed Light"/>
              </a:rPr>
              <a:t>outperformed RNN</a:t>
            </a:r>
            <a:endParaRPr>
              <a:solidFill>
                <a:schemeClr val="dk1"/>
              </a:solidFill>
              <a:latin typeface="Roboto Condensed Light"/>
              <a:ea typeface="Roboto Condensed Light"/>
              <a:cs typeface="Roboto Condensed Light"/>
              <a:sym typeface="Roboto Condensed Light"/>
            </a:endParaRPr>
          </a:p>
        </p:txBody>
      </p:sp>
      <p:sp>
        <p:nvSpPr>
          <p:cNvPr id="454" name="Google Shape;454;p45"/>
          <p:cNvSpPr txBox="1"/>
          <p:nvPr/>
        </p:nvSpPr>
        <p:spPr>
          <a:xfrm>
            <a:off x="5439359" y="1493594"/>
            <a:ext cx="1920000" cy="644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rgbClr val="434343"/>
                </a:solidFill>
                <a:latin typeface="Exo 2"/>
                <a:ea typeface="Exo 2"/>
                <a:cs typeface="Exo 2"/>
                <a:sym typeface="Exo 2"/>
              </a:rPr>
              <a:t>TRENDS</a:t>
            </a:r>
            <a:endParaRPr b="1" sz="2000">
              <a:solidFill>
                <a:srgbClr val="434343"/>
              </a:solidFill>
              <a:latin typeface="Exo 2"/>
              <a:ea typeface="Exo 2"/>
              <a:cs typeface="Exo 2"/>
              <a:sym typeface="Exo 2"/>
            </a:endParaRPr>
          </a:p>
        </p:txBody>
      </p:sp>
      <p:cxnSp>
        <p:nvCxnSpPr>
          <p:cNvPr id="455" name="Google Shape;455;p45"/>
          <p:cNvCxnSpPr/>
          <p:nvPr/>
        </p:nvCxnSpPr>
        <p:spPr>
          <a:xfrm>
            <a:off x="3712197" y="2130875"/>
            <a:ext cx="2093100" cy="0"/>
          </a:xfrm>
          <a:prstGeom prst="straightConnector1">
            <a:avLst/>
          </a:prstGeom>
          <a:noFill/>
          <a:ln cap="flat" cmpd="sng" w="9525">
            <a:solidFill>
              <a:srgbClr val="434343"/>
            </a:solidFill>
            <a:prstDash val="solid"/>
            <a:round/>
            <a:headEnd len="med" w="med" type="none"/>
            <a:tailEnd len="med" w="med" type="none"/>
          </a:ln>
        </p:spPr>
      </p:cxnSp>
      <p:cxnSp>
        <p:nvCxnSpPr>
          <p:cNvPr id="456" name="Google Shape;456;p45"/>
          <p:cNvCxnSpPr/>
          <p:nvPr/>
        </p:nvCxnSpPr>
        <p:spPr>
          <a:xfrm>
            <a:off x="3712197" y="2130875"/>
            <a:ext cx="2093100" cy="0"/>
          </a:xfrm>
          <a:prstGeom prst="straightConnector1">
            <a:avLst/>
          </a:prstGeom>
          <a:noFill/>
          <a:ln cap="flat" cmpd="sng" w="9525">
            <a:solidFill>
              <a:srgbClr val="434343"/>
            </a:solidFill>
            <a:prstDash val="solid"/>
            <a:round/>
            <a:headEnd len="med" w="med" type="none"/>
            <a:tailEnd len="med" w="med" type="none"/>
          </a:ln>
        </p:spPr>
      </p:cxnSp>
      <p:sp>
        <p:nvSpPr>
          <p:cNvPr id="457" name="Google Shape;457;p45"/>
          <p:cNvSpPr/>
          <p:nvPr/>
        </p:nvSpPr>
        <p:spPr>
          <a:xfrm>
            <a:off x="720000" y="1259450"/>
            <a:ext cx="4455600" cy="30024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5"/>
          <p:cNvSpPr txBox="1"/>
          <p:nvPr/>
        </p:nvSpPr>
        <p:spPr>
          <a:xfrm>
            <a:off x="1185825" y="4242031"/>
            <a:ext cx="2864400" cy="36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Roboto Condensed Light"/>
                <a:ea typeface="Roboto Condensed Light"/>
                <a:cs typeface="Roboto Condensed Light"/>
                <a:sym typeface="Roboto Condensed Light"/>
              </a:rPr>
              <a:t>NOTE: Graph Starts at 600 MiB and goes to 1,000 MiB</a:t>
            </a:r>
            <a:endParaRPr sz="1000">
              <a:solidFill>
                <a:srgbClr val="434343"/>
              </a:solidFill>
              <a:latin typeface="Roboto Condensed Light"/>
              <a:ea typeface="Roboto Condensed Light"/>
              <a:cs typeface="Roboto Condensed Light"/>
              <a:sym typeface="Roboto Condensed Light"/>
            </a:endParaRPr>
          </a:p>
        </p:txBody>
      </p:sp>
      <p:sp>
        <p:nvSpPr>
          <p:cNvPr id="459" name="Google Shape;459;p45"/>
          <p:cNvSpPr txBox="1"/>
          <p:nvPr/>
        </p:nvSpPr>
        <p:spPr>
          <a:xfrm>
            <a:off x="1116008" y="1402319"/>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CNN - Train</a:t>
            </a:r>
            <a:endParaRPr sz="900">
              <a:solidFill>
                <a:srgbClr val="FFFFFF"/>
              </a:solidFill>
              <a:latin typeface="Roboto Condensed Light"/>
              <a:ea typeface="Roboto Condensed Light"/>
              <a:cs typeface="Roboto Condensed Light"/>
              <a:sym typeface="Roboto Condensed Light"/>
            </a:endParaRPr>
          </a:p>
        </p:txBody>
      </p:sp>
      <p:sp>
        <p:nvSpPr>
          <p:cNvPr id="460" name="Google Shape;460;p45"/>
          <p:cNvSpPr txBox="1"/>
          <p:nvPr/>
        </p:nvSpPr>
        <p:spPr>
          <a:xfrm>
            <a:off x="1988975" y="1402335"/>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CNN - Pred</a:t>
            </a:r>
            <a:endParaRPr sz="900">
              <a:solidFill>
                <a:srgbClr val="FFFFFF"/>
              </a:solidFill>
              <a:latin typeface="Roboto Condensed Light"/>
              <a:ea typeface="Roboto Condensed Light"/>
              <a:cs typeface="Roboto Condensed Light"/>
              <a:sym typeface="Roboto Condensed Light"/>
            </a:endParaRPr>
          </a:p>
        </p:txBody>
      </p:sp>
      <p:sp>
        <p:nvSpPr>
          <p:cNvPr id="461" name="Google Shape;461;p45"/>
          <p:cNvSpPr txBox="1"/>
          <p:nvPr/>
        </p:nvSpPr>
        <p:spPr>
          <a:xfrm>
            <a:off x="2808938" y="1402331"/>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RNN - Train</a:t>
            </a:r>
            <a:endParaRPr sz="900">
              <a:solidFill>
                <a:srgbClr val="FFFFFF"/>
              </a:solidFill>
              <a:latin typeface="Roboto Condensed Light"/>
              <a:ea typeface="Roboto Condensed Light"/>
              <a:cs typeface="Roboto Condensed Light"/>
              <a:sym typeface="Roboto Condensed Light"/>
            </a:endParaRPr>
          </a:p>
        </p:txBody>
      </p:sp>
      <p:sp>
        <p:nvSpPr>
          <p:cNvPr id="462" name="Google Shape;462;p45"/>
          <p:cNvSpPr txBox="1"/>
          <p:nvPr/>
        </p:nvSpPr>
        <p:spPr>
          <a:xfrm>
            <a:off x="3667175" y="1402335"/>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Condensed Light"/>
                <a:ea typeface="Roboto Condensed Light"/>
                <a:cs typeface="Roboto Condensed Light"/>
                <a:sym typeface="Roboto Condensed Light"/>
              </a:rPr>
              <a:t>RNN - Pred</a:t>
            </a:r>
            <a:endParaRPr sz="9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900">
              <a:solidFill>
                <a:srgbClr val="FFFFFF"/>
              </a:solidFill>
              <a:latin typeface="Roboto Condensed Light"/>
              <a:ea typeface="Roboto Condensed Light"/>
              <a:cs typeface="Roboto Condensed Light"/>
              <a:sym typeface="Roboto Condensed Light"/>
            </a:endParaRPr>
          </a:p>
        </p:txBody>
      </p:sp>
      <p:sp>
        <p:nvSpPr>
          <p:cNvPr id="463" name="Google Shape;463;p45"/>
          <p:cNvSpPr/>
          <p:nvPr/>
        </p:nvSpPr>
        <p:spPr>
          <a:xfrm>
            <a:off x="956450" y="1460525"/>
            <a:ext cx="174300" cy="174300"/>
          </a:xfrm>
          <a:prstGeom prst="snip2DiagRect">
            <a:avLst>
              <a:gd fmla="val 0" name="adj1"/>
              <a:gd fmla="val 16667" name="adj2"/>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5"/>
          <p:cNvSpPr/>
          <p:nvPr/>
        </p:nvSpPr>
        <p:spPr>
          <a:xfrm>
            <a:off x="1814671" y="1472376"/>
            <a:ext cx="174300" cy="174300"/>
          </a:xfrm>
          <a:prstGeom prst="snip2DiagRect">
            <a:avLst>
              <a:gd fmla="val 0" name="adj1"/>
              <a:gd fmla="val 16667" name="adj2"/>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p:nvPr/>
        </p:nvSpPr>
        <p:spPr>
          <a:xfrm>
            <a:off x="2672891" y="1472363"/>
            <a:ext cx="174300" cy="174300"/>
          </a:xfrm>
          <a:prstGeom prst="snip2DiagRect">
            <a:avLst>
              <a:gd fmla="val 0" name="adj1"/>
              <a:gd fmla="val 16667" name="adj2"/>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5"/>
          <p:cNvSpPr/>
          <p:nvPr/>
        </p:nvSpPr>
        <p:spPr>
          <a:xfrm>
            <a:off x="3451903" y="1472376"/>
            <a:ext cx="174300" cy="174300"/>
          </a:xfrm>
          <a:prstGeom prst="snip2DiagRect">
            <a:avLst>
              <a:gd fmla="val 0" name="adj1"/>
              <a:gd fmla="val 16667" name="adj2"/>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7" name="Google Shape;467;p45" title="Gráfico"/>
          <p:cNvPicPr preferRelativeResize="0"/>
          <p:nvPr/>
        </p:nvPicPr>
        <p:blipFill>
          <a:blip r:embed="rId3">
            <a:alphaModFix/>
          </a:blip>
          <a:stretch>
            <a:fillRect/>
          </a:stretch>
        </p:blipFill>
        <p:spPr>
          <a:xfrm>
            <a:off x="815488" y="1716725"/>
            <a:ext cx="3889126" cy="252820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6">
            <a:hlinkClick action="ppaction://hlinksldjump" r:id="rId3"/>
          </p:cNvPr>
          <p:cNvSpPr/>
          <p:nvPr/>
        </p:nvSpPr>
        <p:spPr>
          <a:xfrm>
            <a:off x="7991475" y="463300"/>
            <a:ext cx="620100" cy="617400"/>
          </a:xfrm>
          <a:prstGeom prst="snip2DiagRect">
            <a:avLst>
              <a:gd fmla="val 0" name="adj1"/>
              <a:gd fmla="val 16667" name="adj2"/>
            </a:avLst>
          </a:prstGeom>
          <a:solidFill>
            <a:srgbClr val="D9D9D9"/>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6"/>
          <p:cNvSpPr txBox="1"/>
          <p:nvPr>
            <p:ph type="ctrTitle"/>
          </p:nvPr>
        </p:nvSpPr>
        <p:spPr>
          <a:xfrm flipH="1">
            <a:off x="2260329" y="2193805"/>
            <a:ext cx="5195700" cy="192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474" name="Google Shape;474;p46"/>
          <p:cNvSpPr txBox="1"/>
          <p:nvPr>
            <p:ph idx="2" type="title"/>
          </p:nvPr>
        </p:nvSpPr>
        <p:spPr>
          <a:xfrm flipH="1">
            <a:off x="2260329" y="1881980"/>
            <a:ext cx="2979300" cy="7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475" name="Google Shape;475;p46"/>
          <p:cNvSpPr txBox="1"/>
          <p:nvPr>
            <p:ph idx="1" type="subTitle"/>
          </p:nvPr>
        </p:nvSpPr>
        <p:spPr>
          <a:xfrm>
            <a:off x="2162079" y="3383929"/>
            <a:ext cx="4224900" cy="53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 of our Experiment, </a:t>
            </a:r>
            <a:r>
              <a:rPr lang="en"/>
              <a:t>Hypothesis</a:t>
            </a:r>
            <a:r>
              <a:rPr lang="en"/>
              <a:t> Check</a:t>
            </a:r>
            <a:endParaRPr/>
          </a:p>
        </p:txBody>
      </p:sp>
      <p:cxnSp>
        <p:nvCxnSpPr>
          <p:cNvPr id="476" name="Google Shape;476;p46"/>
          <p:cNvCxnSpPr/>
          <p:nvPr/>
        </p:nvCxnSpPr>
        <p:spPr>
          <a:xfrm>
            <a:off x="2162075" y="-35700"/>
            <a:ext cx="0" cy="2382600"/>
          </a:xfrm>
          <a:prstGeom prst="straightConnector1">
            <a:avLst/>
          </a:prstGeom>
          <a:noFill/>
          <a:ln cap="flat" cmpd="sng" w="9525">
            <a:solidFill>
              <a:srgbClr val="595959"/>
            </a:solidFill>
            <a:prstDash val="solid"/>
            <a:round/>
            <a:headEnd len="med" w="med" type="none"/>
            <a:tailEnd len="med" w="med" type="none"/>
          </a:ln>
        </p:spPr>
      </p:cxnSp>
      <p:grpSp>
        <p:nvGrpSpPr>
          <p:cNvPr id="477" name="Google Shape;477;p46"/>
          <p:cNvGrpSpPr/>
          <p:nvPr/>
        </p:nvGrpSpPr>
        <p:grpSpPr>
          <a:xfrm>
            <a:off x="8089940" y="561326"/>
            <a:ext cx="423413" cy="421569"/>
            <a:chOff x="7703675" y="2541175"/>
            <a:chExt cx="499425" cy="497250"/>
          </a:xfrm>
        </p:grpSpPr>
        <p:sp>
          <p:nvSpPr>
            <p:cNvPr id="478" name="Google Shape;478;p46"/>
            <p:cNvSpPr/>
            <p:nvPr/>
          </p:nvSpPr>
          <p:spPr>
            <a:xfrm>
              <a:off x="7847475" y="2698600"/>
              <a:ext cx="355625" cy="339825"/>
            </a:xfrm>
            <a:custGeom>
              <a:rect b="b" l="l" r="r" t="t"/>
              <a:pathLst>
                <a:path extrusionOk="0" h="13593" w="14225">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6"/>
            <p:cNvSpPr/>
            <p:nvPr/>
          </p:nvSpPr>
          <p:spPr>
            <a:xfrm>
              <a:off x="7703675" y="2659275"/>
              <a:ext cx="323350" cy="87175"/>
            </a:xfrm>
            <a:custGeom>
              <a:rect b="b" l="l" r="r" t="t"/>
              <a:pathLst>
                <a:path extrusionOk="0" h="3487" w="12934">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6"/>
            <p:cNvSpPr/>
            <p:nvPr/>
          </p:nvSpPr>
          <p:spPr>
            <a:xfrm>
              <a:off x="7910650" y="2776925"/>
              <a:ext cx="116375" cy="87175"/>
            </a:xfrm>
            <a:custGeom>
              <a:rect b="b" l="l" r="r" t="t"/>
              <a:pathLst>
                <a:path extrusionOk="0" h="3487" w="4655">
                  <a:moveTo>
                    <a:pt x="872" y="1"/>
                  </a:moveTo>
                  <a:cubicBezTo>
                    <a:pt x="1" y="1029"/>
                    <a:pt x="1" y="2476"/>
                    <a:pt x="803" y="3487"/>
                  </a:cubicBezTo>
                  <a:lnTo>
                    <a:pt x="4655" y="3487"/>
                  </a:lnTo>
                  <a:lnTo>
                    <a:pt x="465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6"/>
            <p:cNvSpPr/>
            <p:nvPr/>
          </p:nvSpPr>
          <p:spPr>
            <a:xfrm>
              <a:off x="7703675" y="2776925"/>
              <a:ext cx="132925" cy="87175"/>
            </a:xfrm>
            <a:custGeom>
              <a:rect b="b" l="l" r="r" t="t"/>
              <a:pathLst>
                <a:path extrusionOk="0" h="3487" w="5317">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6"/>
            <p:cNvSpPr/>
            <p:nvPr/>
          </p:nvSpPr>
          <p:spPr>
            <a:xfrm>
              <a:off x="7703675" y="2541175"/>
              <a:ext cx="323350" cy="87175"/>
            </a:xfrm>
            <a:custGeom>
              <a:rect b="b" l="l" r="r" t="t"/>
              <a:pathLst>
                <a:path extrusionOk="0" h="3487" w="12934">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76"/>
                                        </p:tgtEl>
                                        <p:attrNameLst>
                                          <p:attrName>style.visibility</p:attrName>
                                        </p:attrNameLst>
                                      </p:cBhvr>
                                      <p:to>
                                        <p:strVal val="visible"/>
                                      </p:to>
                                    </p:set>
                                    <p:anim calcmode="lin" valueType="num">
                                      <p:cBhvr additive="base">
                                        <p:cTn dur="1000"/>
                                        <p:tgtEl>
                                          <p:spTgt spid="476"/>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74"/>
                                        </p:tgtEl>
                                        <p:attrNameLst>
                                          <p:attrName>style.visibility</p:attrName>
                                        </p:attrNameLst>
                                      </p:cBhvr>
                                      <p:to>
                                        <p:strVal val="visible"/>
                                      </p:to>
                                    </p:set>
                                    <p:animEffect filter="fade" transition="in">
                                      <p:cBhvr>
                                        <p:cTn dur="800"/>
                                        <p:tgtEl>
                                          <p:spTgt spid="4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7"/>
          <p:cNvSpPr txBox="1"/>
          <p:nvPr>
            <p:ph type="ctrTitle"/>
          </p:nvPr>
        </p:nvSpPr>
        <p:spPr>
          <a:xfrm>
            <a:off x="1709900" y="363100"/>
            <a:ext cx="57948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HYPOTHESIS CHECK</a:t>
            </a:r>
            <a:endParaRPr/>
          </a:p>
        </p:txBody>
      </p:sp>
      <p:sp>
        <p:nvSpPr>
          <p:cNvPr id="488" name="Google Shape;488;p47"/>
          <p:cNvSpPr/>
          <p:nvPr/>
        </p:nvSpPr>
        <p:spPr>
          <a:xfrm>
            <a:off x="1660512" y="3673575"/>
            <a:ext cx="1486200" cy="9462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7"/>
          <p:cNvSpPr txBox="1"/>
          <p:nvPr/>
        </p:nvSpPr>
        <p:spPr>
          <a:xfrm>
            <a:off x="1710015" y="3646563"/>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RUNTIME</a:t>
            </a:r>
            <a:endParaRPr b="1">
              <a:solidFill>
                <a:srgbClr val="FFFFFF"/>
              </a:solidFill>
              <a:latin typeface="Exo 2"/>
              <a:ea typeface="Exo 2"/>
              <a:cs typeface="Exo 2"/>
              <a:sym typeface="Exo 2"/>
            </a:endParaRPr>
          </a:p>
        </p:txBody>
      </p:sp>
      <p:sp>
        <p:nvSpPr>
          <p:cNvPr id="490" name="Google Shape;490;p47"/>
          <p:cNvSpPr txBox="1"/>
          <p:nvPr/>
        </p:nvSpPr>
        <p:spPr>
          <a:xfrm>
            <a:off x="1844449" y="3871750"/>
            <a:ext cx="11619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Smaller Size</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Longer Runtime</a:t>
            </a:r>
            <a:endParaRPr sz="1200">
              <a:solidFill>
                <a:srgbClr val="FFFFFF"/>
              </a:solidFill>
              <a:latin typeface="Roboto Condensed Light"/>
              <a:ea typeface="Roboto Condensed Light"/>
              <a:cs typeface="Roboto Condensed Light"/>
              <a:sym typeface="Roboto Condensed Light"/>
            </a:endParaRPr>
          </a:p>
        </p:txBody>
      </p:sp>
      <p:sp>
        <p:nvSpPr>
          <p:cNvPr id="491" name="Google Shape;491;p47"/>
          <p:cNvSpPr/>
          <p:nvPr/>
        </p:nvSpPr>
        <p:spPr>
          <a:xfrm>
            <a:off x="6046450" y="3673575"/>
            <a:ext cx="1486200" cy="9462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7"/>
          <p:cNvSpPr txBox="1"/>
          <p:nvPr/>
        </p:nvSpPr>
        <p:spPr>
          <a:xfrm>
            <a:off x="6087111" y="3646563"/>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MEMORY USE</a:t>
            </a:r>
            <a:endParaRPr b="1">
              <a:solidFill>
                <a:srgbClr val="FFFFFF"/>
              </a:solidFill>
              <a:latin typeface="Exo 2"/>
              <a:ea typeface="Exo 2"/>
              <a:cs typeface="Exo 2"/>
              <a:sym typeface="Exo 2"/>
            </a:endParaRPr>
          </a:p>
        </p:txBody>
      </p:sp>
      <p:sp>
        <p:nvSpPr>
          <p:cNvPr id="493" name="Google Shape;493;p47"/>
          <p:cNvSpPr txBox="1"/>
          <p:nvPr/>
        </p:nvSpPr>
        <p:spPr>
          <a:xfrm>
            <a:off x="6074200" y="3871750"/>
            <a:ext cx="14307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Small Size</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Less Memory Use</a:t>
            </a:r>
            <a:endParaRPr sz="1200">
              <a:solidFill>
                <a:srgbClr val="FFFFFF"/>
              </a:solidFill>
              <a:latin typeface="Roboto Condensed Light"/>
              <a:ea typeface="Roboto Condensed Light"/>
              <a:cs typeface="Roboto Condensed Light"/>
              <a:sym typeface="Roboto Condensed Light"/>
            </a:endParaRPr>
          </a:p>
        </p:txBody>
      </p:sp>
      <p:cxnSp>
        <p:nvCxnSpPr>
          <p:cNvPr id="494" name="Google Shape;494;p47"/>
          <p:cNvCxnSpPr/>
          <p:nvPr/>
        </p:nvCxnSpPr>
        <p:spPr>
          <a:xfrm flipH="1" rot="-5400000">
            <a:off x="4396930" y="2314525"/>
            <a:ext cx="360900" cy="600"/>
          </a:xfrm>
          <a:prstGeom prst="curvedConnector3">
            <a:avLst>
              <a:gd fmla="val 50000" name="adj1"/>
            </a:avLst>
          </a:prstGeom>
          <a:noFill/>
          <a:ln cap="flat" cmpd="sng" w="9525">
            <a:solidFill>
              <a:srgbClr val="434343"/>
            </a:solidFill>
            <a:prstDash val="solid"/>
            <a:round/>
            <a:headEnd len="med" w="med" type="none"/>
            <a:tailEnd len="med" w="med" type="none"/>
          </a:ln>
        </p:spPr>
      </p:cxnSp>
      <p:sp>
        <p:nvSpPr>
          <p:cNvPr id="495" name="Google Shape;495;p47"/>
          <p:cNvSpPr/>
          <p:nvPr/>
        </p:nvSpPr>
        <p:spPr>
          <a:xfrm>
            <a:off x="3079550" y="2572350"/>
            <a:ext cx="3055500" cy="833700"/>
          </a:xfrm>
          <a:prstGeom prst="snip2DiagRect">
            <a:avLst>
              <a:gd fmla="val 0" name="adj1"/>
              <a:gd fmla="val 16667"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7"/>
          <p:cNvSpPr/>
          <p:nvPr/>
        </p:nvSpPr>
        <p:spPr>
          <a:xfrm>
            <a:off x="3834350" y="1111125"/>
            <a:ext cx="1486200" cy="9462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7" name="Google Shape;497;p47"/>
          <p:cNvCxnSpPr/>
          <p:nvPr/>
        </p:nvCxnSpPr>
        <p:spPr>
          <a:xfrm rot="5400000">
            <a:off x="2408400" y="3002475"/>
            <a:ext cx="611100" cy="584700"/>
          </a:xfrm>
          <a:prstGeom prst="bentConnector3">
            <a:avLst>
              <a:gd fmla="val -691" name="adj1"/>
            </a:avLst>
          </a:prstGeom>
          <a:noFill/>
          <a:ln cap="flat" cmpd="sng" w="9525">
            <a:solidFill>
              <a:srgbClr val="595959"/>
            </a:solidFill>
            <a:prstDash val="solid"/>
            <a:round/>
            <a:headEnd len="med" w="med" type="none"/>
            <a:tailEnd len="med" w="med" type="none"/>
          </a:ln>
        </p:spPr>
      </p:cxnSp>
      <p:cxnSp>
        <p:nvCxnSpPr>
          <p:cNvPr id="498" name="Google Shape;498;p47"/>
          <p:cNvCxnSpPr/>
          <p:nvPr/>
        </p:nvCxnSpPr>
        <p:spPr>
          <a:xfrm>
            <a:off x="6211750" y="3040275"/>
            <a:ext cx="577800" cy="560100"/>
          </a:xfrm>
          <a:prstGeom prst="bentConnector3">
            <a:avLst>
              <a:gd fmla="val 99749" name="adj1"/>
            </a:avLst>
          </a:prstGeom>
          <a:noFill/>
          <a:ln cap="flat" cmpd="sng" w="9525">
            <a:solidFill>
              <a:srgbClr val="595959"/>
            </a:solidFill>
            <a:prstDash val="solid"/>
            <a:round/>
            <a:headEnd len="med" w="med" type="none"/>
            <a:tailEnd len="med" w="med" type="none"/>
          </a:ln>
        </p:spPr>
      </p:cxnSp>
      <p:sp>
        <p:nvSpPr>
          <p:cNvPr id="499" name="Google Shape;499;p47"/>
          <p:cNvSpPr txBox="1"/>
          <p:nvPr/>
        </p:nvSpPr>
        <p:spPr>
          <a:xfrm>
            <a:off x="3140724" y="2581725"/>
            <a:ext cx="29058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434343"/>
                </a:solidFill>
                <a:latin typeface="Exo 2"/>
                <a:ea typeface="Exo 2"/>
                <a:cs typeface="Exo 2"/>
                <a:sym typeface="Exo 2"/>
              </a:rPr>
              <a:t>MINIBATCH HYPER PARAMETER</a:t>
            </a:r>
            <a:endParaRPr b="1">
              <a:solidFill>
                <a:srgbClr val="434343"/>
              </a:solidFill>
              <a:latin typeface="Exo 2"/>
              <a:ea typeface="Exo 2"/>
              <a:cs typeface="Exo 2"/>
              <a:sym typeface="Exo 2"/>
            </a:endParaRPr>
          </a:p>
        </p:txBody>
      </p:sp>
      <p:sp>
        <p:nvSpPr>
          <p:cNvPr id="500" name="Google Shape;500;p47"/>
          <p:cNvSpPr txBox="1"/>
          <p:nvPr/>
        </p:nvSpPr>
        <p:spPr>
          <a:xfrm>
            <a:off x="3188396" y="2812313"/>
            <a:ext cx="2767200" cy="82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Roboto Condensed Light"/>
                <a:ea typeface="Roboto Condensed Light"/>
                <a:cs typeface="Roboto Condensed Light"/>
                <a:sym typeface="Roboto Condensed Light"/>
              </a:rPr>
              <a:t>How will variations to this parameter affect the performance of our models?</a:t>
            </a:r>
            <a:endParaRPr sz="1200">
              <a:solidFill>
                <a:srgbClr val="434343"/>
              </a:solidFill>
              <a:latin typeface="Roboto Condensed Light"/>
              <a:ea typeface="Roboto Condensed Light"/>
              <a:cs typeface="Roboto Condensed Light"/>
              <a:sym typeface="Roboto Condensed Light"/>
            </a:endParaRPr>
          </a:p>
        </p:txBody>
      </p:sp>
      <p:sp>
        <p:nvSpPr>
          <p:cNvPr id="501" name="Google Shape;501;p47"/>
          <p:cNvSpPr txBox="1"/>
          <p:nvPr/>
        </p:nvSpPr>
        <p:spPr>
          <a:xfrm>
            <a:off x="3874904" y="1084115"/>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ACCURACY</a:t>
            </a:r>
            <a:endParaRPr b="1">
              <a:solidFill>
                <a:srgbClr val="FFFFFF"/>
              </a:solidFill>
              <a:latin typeface="Exo 2"/>
              <a:ea typeface="Exo 2"/>
              <a:cs typeface="Exo 2"/>
              <a:sym typeface="Exo 2"/>
            </a:endParaRPr>
          </a:p>
        </p:txBody>
      </p:sp>
      <p:sp>
        <p:nvSpPr>
          <p:cNvPr id="502" name="Google Shape;502;p47"/>
          <p:cNvSpPr txBox="1"/>
          <p:nvPr/>
        </p:nvSpPr>
        <p:spPr>
          <a:xfrm>
            <a:off x="4009300" y="1309300"/>
            <a:ext cx="11619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Smaller Size</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Higher Accuracy</a:t>
            </a:r>
            <a:endParaRPr sz="1200">
              <a:solidFill>
                <a:srgbClr val="FFFFFF"/>
              </a:solidFill>
              <a:latin typeface="Roboto Condensed Light"/>
              <a:ea typeface="Roboto Condensed Light"/>
              <a:cs typeface="Roboto Condensed Light"/>
              <a:sym typeface="Roboto Condensed Light"/>
            </a:endParaRPr>
          </a:p>
        </p:txBody>
      </p:sp>
      <p:grpSp>
        <p:nvGrpSpPr>
          <p:cNvPr id="503" name="Google Shape;503;p47"/>
          <p:cNvGrpSpPr/>
          <p:nvPr/>
        </p:nvGrpSpPr>
        <p:grpSpPr>
          <a:xfrm>
            <a:off x="1505208" y="3532492"/>
            <a:ext cx="339253" cy="339253"/>
            <a:chOff x="1492675" y="4992125"/>
            <a:chExt cx="481825" cy="481825"/>
          </a:xfrm>
        </p:grpSpPr>
        <p:sp>
          <p:nvSpPr>
            <p:cNvPr id="504" name="Google Shape;504;p4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 name="Google Shape;505;p4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 name="Google Shape;506;p47"/>
          <p:cNvGrpSpPr/>
          <p:nvPr/>
        </p:nvGrpSpPr>
        <p:grpSpPr>
          <a:xfrm>
            <a:off x="3670037" y="970042"/>
            <a:ext cx="339253" cy="339253"/>
            <a:chOff x="2085525" y="4992125"/>
            <a:chExt cx="481825" cy="481825"/>
          </a:xfrm>
        </p:grpSpPr>
        <p:sp>
          <p:nvSpPr>
            <p:cNvPr id="507" name="Google Shape;507;p4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 name="Google Shape;508;p4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 name="Google Shape;509;p47"/>
          <p:cNvGrpSpPr/>
          <p:nvPr/>
        </p:nvGrpSpPr>
        <p:grpSpPr>
          <a:xfrm>
            <a:off x="5872487" y="3532492"/>
            <a:ext cx="339253" cy="339253"/>
            <a:chOff x="2085525" y="4992125"/>
            <a:chExt cx="481825" cy="481825"/>
          </a:xfrm>
        </p:grpSpPr>
        <p:sp>
          <p:nvSpPr>
            <p:cNvPr id="510" name="Google Shape;510;p4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 name="Google Shape;511;p4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 name="Google Shape;512;p47"/>
          <p:cNvGrpSpPr/>
          <p:nvPr/>
        </p:nvGrpSpPr>
        <p:grpSpPr>
          <a:xfrm>
            <a:off x="5171208" y="1859642"/>
            <a:ext cx="339253" cy="339253"/>
            <a:chOff x="1492675" y="4992125"/>
            <a:chExt cx="481825" cy="481825"/>
          </a:xfrm>
        </p:grpSpPr>
        <p:sp>
          <p:nvSpPr>
            <p:cNvPr id="513" name="Google Shape;513;p4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 name="Google Shape;514;p4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0"/>
          <p:cNvSpPr txBox="1"/>
          <p:nvPr>
            <p:ph type="ctrTitle"/>
          </p:nvPr>
        </p:nvSpPr>
        <p:spPr>
          <a:xfrm>
            <a:off x="3385875" y="2098650"/>
            <a:ext cx="2372400" cy="94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51" name="Google Shape;151;p30">
            <a:hlinkClick action="ppaction://hlinksldjump" r:id="rId3"/>
          </p:cNvPr>
          <p:cNvSpPr txBox="1"/>
          <p:nvPr>
            <p:ph idx="5" type="title"/>
          </p:nvPr>
        </p:nvSpPr>
        <p:spPr>
          <a:xfrm>
            <a:off x="2105406" y="2513715"/>
            <a:ext cx="11076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152" name="Google Shape;152;p30"/>
          <p:cNvSpPr txBox="1"/>
          <p:nvPr>
            <p:ph idx="2" type="ctrTitle"/>
          </p:nvPr>
        </p:nvSpPr>
        <p:spPr>
          <a:xfrm>
            <a:off x="390296" y="201653"/>
            <a:ext cx="19743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BACKGROUND INFO</a:t>
            </a:r>
            <a:endParaRPr/>
          </a:p>
        </p:txBody>
      </p:sp>
      <p:sp>
        <p:nvSpPr>
          <p:cNvPr id="153" name="Google Shape;153;p30"/>
          <p:cNvSpPr txBox="1"/>
          <p:nvPr>
            <p:ph idx="1" type="subTitle"/>
          </p:nvPr>
        </p:nvSpPr>
        <p:spPr>
          <a:xfrm>
            <a:off x="690446" y="613462"/>
            <a:ext cx="16743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Document Analysis, Problem Statement </a:t>
            </a:r>
            <a:endParaRPr/>
          </a:p>
        </p:txBody>
      </p:sp>
      <p:sp>
        <p:nvSpPr>
          <p:cNvPr id="154" name="Google Shape;154;p30">
            <a:hlinkClick action="ppaction://hlinksldjump" r:id="rId4"/>
          </p:cNvPr>
          <p:cNvSpPr txBox="1"/>
          <p:nvPr>
            <p:ph idx="3" type="title"/>
          </p:nvPr>
        </p:nvSpPr>
        <p:spPr>
          <a:xfrm>
            <a:off x="2118448" y="570995"/>
            <a:ext cx="11076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55" name="Google Shape;155;p30">
            <a:hlinkClick action="ppaction://hlinksldjump" r:id="rId5"/>
          </p:cNvPr>
          <p:cNvSpPr txBox="1"/>
          <p:nvPr>
            <p:ph idx="4" type="title"/>
          </p:nvPr>
        </p:nvSpPr>
        <p:spPr>
          <a:xfrm>
            <a:off x="2105406" y="1542355"/>
            <a:ext cx="11076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56" name="Google Shape;156;p30">
            <a:hlinkClick action="ppaction://hlinksldjump" r:id="rId6"/>
          </p:cNvPr>
          <p:cNvSpPr txBox="1"/>
          <p:nvPr>
            <p:ph idx="6" type="title"/>
          </p:nvPr>
        </p:nvSpPr>
        <p:spPr>
          <a:xfrm>
            <a:off x="5922008" y="2119185"/>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57" name="Google Shape;157;p30">
            <a:hlinkClick action="ppaction://hlinksldjump" r:id="rId7"/>
          </p:cNvPr>
          <p:cNvSpPr txBox="1"/>
          <p:nvPr>
            <p:ph idx="7" type="title"/>
          </p:nvPr>
        </p:nvSpPr>
        <p:spPr>
          <a:xfrm>
            <a:off x="5922008" y="3138883"/>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58" name="Google Shape;158;p30">
            <a:hlinkClick/>
          </p:cNvPr>
          <p:cNvSpPr txBox="1"/>
          <p:nvPr>
            <p:ph idx="8" type="title"/>
          </p:nvPr>
        </p:nvSpPr>
        <p:spPr>
          <a:xfrm>
            <a:off x="5922008" y="4158581"/>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159" name="Google Shape;159;p30"/>
          <p:cNvSpPr txBox="1"/>
          <p:nvPr>
            <p:ph idx="9" type="ctrTitle"/>
          </p:nvPr>
        </p:nvSpPr>
        <p:spPr>
          <a:xfrm>
            <a:off x="390296" y="1167854"/>
            <a:ext cx="19743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PROJECT OBJECTIVES</a:t>
            </a:r>
            <a:endParaRPr/>
          </a:p>
        </p:txBody>
      </p:sp>
      <p:sp>
        <p:nvSpPr>
          <p:cNvPr id="160" name="Google Shape;160;p30"/>
          <p:cNvSpPr txBox="1"/>
          <p:nvPr>
            <p:ph idx="13" type="subTitle"/>
          </p:nvPr>
        </p:nvSpPr>
        <p:spPr>
          <a:xfrm>
            <a:off x="690446" y="1579661"/>
            <a:ext cx="16743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Model Type </a:t>
            </a:r>
            <a:r>
              <a:rPr lang="en"/>
              <a:t>Evaluation</a:t>
            </a:r>
            <a:r>
              <a:rPr lang="en"/>
              <a:t>, Hypothesis</a:t>
            </a:r>
            <a:endParaRPr/>
          </a:p>
        </p:txBody>
      </p:sp>
      <p:sp>
        <p:nvSpPr>
          <p:cNvPr id="161" name="Google Shape;161;p30"/>
          <p:cNvSpPr txBox="1"/>
          <p:nvPr>
            <p:ph idx="14" type="ctrTitle"/>
          </p:nvPr>
        </p:nvSpPr>
        <p:spPr>
          <a:xfrm>
            <a:off x="390296" y="2141336"/>
            <a:ext cx="19743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SOLUTION APPROACH</a:t>
            </a:r>
            <a:endParaRPr/>
          </a:p>
        </p:txBody>
      </p:sp>
      <p:sp>
        <p:nvSpPr>
          <p:cNvPr id="162" name="Google Shape;162;p30"/>
          <p:cNvSpPr txBox="1"/>
          <p:nvPr>
            <p:ph idx="15" type="subTitle"/>
          </p:nvPr>
        </p:nvSpPr>
        <p:spPr>
          <a:xfrm>
            <a:off x="690446" y="2553140"/>
            <a:ext cx="16743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Describing Data, </a:t>
            </a:r>
            <a:endParaRPr/>
          </a:p>
          <a:p>
            <a:pPr indent="0" lvl="0" marL="0" rtl="0" algn="r">
              <a:spcBef>
                <a:spcPts val="0"/>
              </a:spcBef>
              <a:spcAft>
                <a:spcPts val="0"/>
              </a:spcAft>
              <a:buNone/>
            </a:pPr>
            <a:r>
              <a:rPr lang="en"/>
              <a:t>Data Processing, </a:t>
            </a:r>
            <a:endParaRPr/>
          </a:p>
          <a:p>
            <a:pPr indent="0" lvl="0" marL="0" rtl="0" algn="r">
              <a:spcBef>
                <a:spcPts val="0"/>
              </a:spcBef>
              <a:spcAft>
                <a:spcPts val="0"/>
              </a:spcAft>
              <a:buNone/>
            </a:pPr>
            <a:r>
              <a:rPr lang="en"/>
              <a:t>Existing Work,</a:t>
            </a:r>
            <a:endParaRPr/>
          </a:p>
          <a:p>
            <a:pPr indent="0" lvl="0" marL="0" rtl="0" algn="r">
              <a:spcBef>
                <a:spcPts val="0"/>
              </a:spcBef>
              <a:spcAft>
                <a:spcPts val="0"/>
              </a:spcAft>
              <a:buNone/>
            </a:pPr>
            <a:r>
              <a:rPr lang="en"/>
              <a:t>Our Experiment</a:t>
            </a:r>
            <a:endParaRPr/>
          </a:p>
        </p:txBody>
      </p:sp>
      <p:sp>
        <p:nvSpPr>
          <p:cNvPr id="163" name="Google Shape;163;p30"/>
          <p:cNvSpPr txBox="1"/>
          <p:nvPr>
            <p:ph idx="16" type="ctrTitle"/>
          </p:nvPr>
        </p:nvSpPr>
        <p:spPr>
          <a:xfrm>
            <a:off x="6811558" y="1775180"/>
            <a:ext cx="1974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64" name="Google Shape;164;p30"/>
          <p:cNvSpPr txBox="1"/>
          <p:nvPr>
            <p:ph idx="17" type="subTitle"/>
          </p:nvPr>
        </p:nvSpPr>
        <p:spPr>
          <a:xfrm>
            <a:off x="6811558" y="2186988"/>
            <a:ext cx="16743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Accuracy vs Computational Complexity</a:t>
            </a:r>
            <a:endParaRPr/>
          </a:p>
        </p:txBody>
      </p:sp>
      <p:sp>
        <p:nvSpPr>
          <p:cNvPr id="165" name="Google Shape;165;p30"/>
          <p:cNvSpPr txBox="1"/>
          <p:nvPr>
            <p:ph idx="18" type="ctrTitle"/>
          </p:nvPr>
        </p:nvSpPr>
        <p:spPr>
          <a:xfrm>
            <a:off x="6811558" y="2799095"/>
            <a:ext cx="1974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166" name="Google Shape;166;p30"/>
          <p:cNvSpPr txBox="1"/>
          <p:nvPr>
            <p:ph idx="19" type="subTitle"/>
          </p:nvPr>
        </p:nvSpPr>
        <p:spPr>
          <a:xfrm>
            <a:off x="6811558" y="3210901"/>
            <a:ext cx="16743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Limits of our </a:t>
            </a:r>
            <a:r>
              <a:rPr lang="en"/>
              <a:t>Experiment</a:t>
            </a:r>
            <a:r>
              <a:rPr lang="en"/>
              <a:t>,</a:t>
            </a:r>
            <a:endParaRPr/>
          </a:p>
          <a:p>
            <a:pPr indent="0" lvl="0" marL="0" rtl="0" algn="l">
              <a:spcBef>
                <a:spcPts val="0"/>
              </a:spcBef>
              <a:spcAft>
                <a:spcPts val="0"/>
              </a:spcAft>
              <a:buNone/>
            </a:pPr>
            <a:r>
              <a:rPr lang="en"/>
              <a:t>Hypothesis Check</a:t>
            </a:r>
            <a:endParaRPr/>
          </a:p>
        </p:txBody>
      </p:sp>
      <p:sp>
        <p:nvSpPr>
          <p:cNvPr id="167" name="Google Shape;167;p30"/>
          <p:cNvSpPr txBox="1"/>
          <p:nvPr>
            <p:ph idx="20" type="ctrTitle"/>
          </p:nvPr>
        </p:nvSpPr>
        <p:spPr>
          <a:xfrm>
            <a:off x="6811558" y="3811353"/>
            <a:ext cx="1974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CLOSING REMARKS</a:t>
            </a:r>
            <a:endParaRPr/>
          </a:p>
        </p:txBody>
      </p:sp>
      <p:sp>
        <p:nvSpPr>
          <p:cNvPr id="168" name="Google Shape;168;p30"/>
          <p:cNvSpPr txBox="1"/>
          <p:nvPr>
            <p:ph idx="21" type="subTitle"/>
          </p:nvPr>
        </p:nvSpPr>
        <p:spPr>
          <a:xfrm>
            <a:off x="6811558" y="4223157"/>
            <a:ext cx="16743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Research, References, Thank You</a:t>
            </a:r>
            <a:endParaRPr/>
          </a:p>
        </p:txBody>
      </p:sp>
      <p:cxnSp>
        <p:nvCxnSpPr>
          <p:cNvPr id="169" name="Google Shape;169;p30"/>
          <p:cNvCxnSpPr/>
          <p:nvPr/>
        </p:nvCxnSpPr>
        <p:spPr>
          <a:xfrm>
            <a:off x="3297225" y="0"/>
            <a:ext cx="0" cy="2393700"/>
          </a:xfrm>
          <a:prstGeom prst="straightConnector1">
            <a:avLst/>
          </a:prstGeom>
          <a:noFill/>
          <a:ln cap="flat" cmpd="sng" w="9525">
            <a:solidFill>
              <a:srgbClr val="595959"/>
            </a:solidFill>
            <a:prstDash val="solid"/>
            <a:round/>
            <a:headEnd len="med" w="med" type="none"/>
            <a:tailEnd len="med" w="med" type="none"/>
          </a:ln>
        </p:spPr>
      </p:cxnSp>
      <p:cxnSp>
        <p:nvCxnSpPr>
          <p:cNvPr id="170" name="Google Shape;170;p30"/>
          <p:cNvCxnSpPr/>
          <p:nvPr/>
        </p:nvCxnSpPr>
        <p:spPr>
          <a:xfrm>
            <a:off x="5861950" y="3131400"/>
            <a:ext cx="0" cy="2030100"/>
          </a:xfrm>
          <a:prstGeom prst="straightConnector1">
            <a:avLst/>
          </a:prstGeom>
          <a:noFill/>
          <a:ln cap="flat" cmpd="sng" w="9525">
            <a:solidFill>
              <a:srgbClr val="595959"/>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169"/>
                                        </p:tgtEl>
                                        <p:attrNameLst>
                                          <p:attrName>style.visibility</p:attrName>
                                        </p:attrNameLst>
                                      </p:cBhvr>
                                      <p:to>
                                        <p:strVal val="visible"/>
                                      </p:to>
                                    </p:set>
                                    <p:anim calcmode="lin" valueType="num">
                                      <p:cBhvr additive="base">
                                        <p:cTn dur="1000"/>
                                        <p:tgtEl>
                                          <p:spTgt spid="16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70"/>
                                        </p:tgtEl>
                                        <p:attrNameLst>
                                          <p:attrName>style.visibility</p:attrName>
                                        </p:attrNameLst>
                                      </p:cBhvr>
                                      <p:to>
                                        <p:strVal val="visible"/>
                                      </p:to>
                                    </p:set>
                                    <p:anim calcmode="lin" valueType="num">
                                      <p:cBhvr additive="base">
                                        <p:cTn dur="1000"/>
                                        <p:tgtEl>
                                          <p:spTgt spid="170"/>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par>
                                <p:cTn fill="hold" nodeType="with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par>
                                <p:cTn fill="hold" nodeType="with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par>
                                <p:cTn fill="hold" nodeType="with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par>
                                <p:cTn fill="hold" nodeType="with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par>
                                <p:cTn fill="hold" nodeType="with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48"/>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LIMITS OF </a:t>
            </a:r>
            <a:r>
              <a:rPr lang="en"/>
              <a:t>EXPERIMENT</a:t>
            </a:r>
            <a:endParaRPr/>
          </a:p>
        </p:txBody>
      </p:sp>
      <p:sp>
        <p:nvSpPr>
          <p:cNvPr id="520" name="Google Shape;520;p48"/>
          <p:cNvSpPr txBox="1"/>
          <p:nvPr>
            <p:ph idx="2" type="ctrTitle"/>
          </p:nvPr>
        </p:nvSpPr>
        <p:spPr>
          <a:xfrm>
            <a:off x="464478" y="1806500"/>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SMALL SAMPLE SIZE</a:t>
            </a:r>
            <a:endParaRPr/>
          </a:p>
        </p:txBody>
      </p:sp>
      <p:sp>
        <p:nvSpPr>
          <p:cNvPr id="521" name="Google Shape;521;p48"/>
          <p:cNvSpPr txBox="1"/>
          <p:nvPr>
            <p:ph idx="1" type="subTitle"/>
          </p:nvPr>
        </p:nvSpPr>
        <p:spPr>
          <a:xfrm>
            <a:off x="616128" y="2100749"/>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Only sampled five possible sizes out of an </a:t>
            </a:r>
            <a:r>
              <a:rPr lang="en"/>
              <a:t>infinite</a:t>
            </a:r>
            <a:r>
              <a:rPr lang="en"/>
              <a:t> amount.</a:t>
            </a:r>
            <a:endParaRPr/>
          </a:p>
        </p:txBody>
      </p:sp>
      <p:sp>
        <p:nvSpPr>
          <p:cNvPr id="522" name="Google Shape;522;p48"/>
          <p:cNvSpPr txBox="1"/>
          <p:nvPr>
            <p:ph idx="3" type="ctrTitle"/>
          </p:nvPr>
        </p:nvSpPr>
        <p:spPr>
          <a:xfrm>
            <a:off x="2077426" y="1806500"/>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INEFFICIENT ALGORITHM</a:t>
            </a:r>
            <a:endParaRPr/>
          </a:p>
        </p:txBody>
      </p:sp>
      <p:sp>
        <p:nvSpPr>
          <p:cNvPr id="523" name="Google Shape;523;p48"/>
          <p:cNvSpPr txBox="1"/>
          <p:nvPr>
            <p:ph idx="4" type="subTitle"/>
          </p:nvPr>
        </p:nvSpPr>
        <p:spPr>
          <a:xfrm>
            <a:off x="2229076" y="2100749"/>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Algorithm can does not collect data all at once.</a:t>
            </a:r>
            <a:endParaRPr/>
          </a:p>
        </p:txBody>
      </p:sp>
      <p:sp>
        <p:nvSpPr>
          <p:cNvPr id="524" name="Google Shape;524;p48"/>
          <p:cNvSpPr txBox="1"/>
          <p:nvPr>
            <p:ph idx="5" type="ctrTitle"/>
          </p:nvPr>
        </p:nvSpPr>
        <p:spPr>
          <a:xfrm>
            <a:off x="3690375" y="1806500"/>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hlink"/>
                </a:solidFill>
              </a:rPr>
              <a:t>ONE HYPER PARAMETER</a:t>
            </a:r>
            <a:endParaRPr/>
          </a:p>
        </p:txBody>
      </p:sp>
      <p:sp>
        <p:nvSpPr>
          <p:cNvPr id="525" name="Google Shape;525;p48"/>
          <p:cNvSpPr txBox="1"/>
          <p:nvPr>
            <p:ph idx="6" type="subTitle"/>
          </p:nvPr>
        </p:nvSpPr>
        <p:spPr>
          <a:xfrm>
            <a:off x="3842025" y="2100749"/>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Does not account for how hyperparameters interact.</a:t>
            </a:r>
            <a:endParaRPr/>
          </a:p>
        </p:txBody>
      </p:sp>
      <p:sp>
        <p:nvSpPr>
          <p:cNvPr id="526" name="Google Shape;526;p48"/>
          <p:cNvSpPr txBox="1"/>
          <p:nvPr>
            <p:ph idx="7" type="ctrTitle"/>
          </p:nvPr>
        </p:nvSpPr>
        <p:spPr>
          <a:xfrm>
            <a:off x="3707117" y="3549862"/>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HARDWARE VARIATIONS</a:t>
            </a:r>
            <a:endParaRPr/>
          </a:p>
        </p:txBody>
      </p:sp>
      <p:sp>
        <p:nvSpPr>
          <p:cNvPr id="527" name="Google Shape;527;p48"/>
          <p:cNvSpPr txBox="1"/>
          <p:nvPr>
            <p:ph idx="8" type="subTitle"/>
          </p:nvPr>
        </p:nvSpPr>
        <p:spPr>
          <a:xfrm>
            <a:off x="3858772" y="3890201"/>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Not all models are run on high performance cloud computers.</a:t>
            </a:r>
            <a:endParaRPr/>
          </a:p>
        </p:txBody>
      </p:sp>
      <p:sp>
        <p:nvSpPr>
          <p:cNvPr id="528" name="Google Shape;528;p48"/>
          <p:cNvSpPr txBox="1"/>
          <p:nvPr>
            <p:ph idx="9" type="ctrTitle"/>
          </p:nvPr>
        </p:nvSpPr>
        <p:spPr>
          <a:xfrm>
            <a:off x="5343519" y="3549862"/>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BIT TYPE</a:t>
            </a:r>
            <a:endParaRPr/>
          </a:p>
          <a:p>
            <a:pPr indent="0" lvl="0" marL="0" rtl="0" algn="ctr">
              <a:spcBef>
                <a:spcPts val="0"/>
              </a:spcBef>
              <a:spcAft>
                <a:spcPts val="0"/>
              </a:spcAft>
              <a:buNone/>
            </a:pPr>
            <a:r>
              <a:rPr lang="en"/>
              <a:t>STORAGE</a:t>
            </a:r>
            <a:endParaRPr/>
          </a:p>
        </p:txBody>
      </p:sp>
      <p:sp>
        <p:nvSpPr>
          <p:cNvPr id="529" name="Google Shape;529;p48"/>
          <p:cNvSpPr txBox="1"/>
          <p:nvPr>
            <p:ph idx="13" type="subTitle"/>
          </p:nvPr>
        </p:nvSpPr>
        <p:spPr>
          <a:xfrm>
            <a:off x="5500261" y="3890201"/>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Performance varies from 32 bit to 64 bit storage.</a:t>
            </a:r>
            <a:endParaRPr/>
          </a:p>
        </p:txBody>
      </p:sp>
      <p:sp>
        <p:nvSpPr>
          <p:cNvPr id="530" name="Google Shape;530;p48"/>
          <p:cNvSpPr txBox="1"/>
          <p:nvPr>
            <p:ph idx="14" type="ctrTitle"/>
          </p:nvPr>
        </p:nvSpPr>
        <p:spPr>
          <a:xfrm>
            <a:off x="6979921" y="3549862"/>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OPERATING SYSTEM VARIANCE</a:t>
            </a:r>
            <a:endParaRPr/>
          </a:p>
        </p:txBody>
      </p:sp>
      <p:sp>
        <p:nvSpPr>
          <p:cNvPr id="531" name="Google Shape;531;p48"/>
          <p:cNvSpPr txBox="1"/>
          <p:nvPr>
            <p:ph idx="15" type="subTitle"/>
          </p:nvPr>
        </p:nvSpPr>
        <p:spPr>
          <a:xfrm>
            <a:off x="7141750" y="3890201"/>
            <a:ext cx="14568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Windows, MacOS, Linux,  Android, iOS, etc.</a:t>
            </a:r>
            <a:endParaRPr/>
          </a:p>
        </p:txBody>
      </p:sp>
      <p:cxnSp>
        <p:nvCxnSpPr>
          <p:cNvPr id="532" name="Google Shape;532;p48"/>
          <p:cNvCxnSpPr/>
          <p:nvPr/>
        </p:nvCxnSpPr>
        <p:spPr>
          <a:xfrm rot="10800000">
            <a:off x="-49600" y="1722725"/>
            <a:ext cx="5334600" cy="0"/>
          </a:xfrm>
          <a:prstGeom prst="straightConnector1">
            <a:avLst/>
          </a:prstGeom>
          <a:noFill/>
          <a:ln cap="flat" cmpd="sng" w="9525">
            <a:solidFill>
              <a:srgbClr val="595959"/>
            </a:solidFill>
            <a:prstDash val="solid"/>
            <a:round/>
            <a:headEnd len="med" w="med" type="none"/>
            <a:tailEnd len="med" w="med" type="none"/>
          </a:ln>
        </p:spPr>
      </p:cxnSp>
      <p:cxnSp>
        <p:nvCxnSpPr>
          <p:cNvPr id="533" name="Google Shape;533;p48"/>
          <p:cNvCxnSpPr/>
          <p:nvPr/>
        </p:nvCxnSpPr>
        <p:spPr>
          <a:xfrm rot="10800000">
            <a:off x="3886250" y="3461525"/>
            <a:ext cx="5293800" cy="0"/>
          </a:xfrm>
          <a:prstGeom prst="straightConnector1">
            <a:avLst/>
          </a:prstGeom>
          <a:noFill/>
          <a:ln cap="flat" cmpd="sng" w="9525">
            <a:solidFill>
              <a:srgbClr val="595959"/>
            </a:solidFill>
            <a:prstDash val="solid"/>
            <a:round/>
            <a:headEnd len="med" w="med" type="none"/>
            <a:tailEnd len="med" w="med" type="none"/>
          </a:ln>
        </p:spPr>
      </p:cxnSp>
      <p:grpSp>
        <p:nvGrpSpPr>
          <p:cNvPr id="534" name="Google Shape;534;p48"/>
          <p:cNvGrpSpPr/>
          <p:nvPr/>
        </p:nvGrpSpPr>
        <p:grpSpPr>
          <a:xfrm>
            <a:off x="1189260" y="1308215"/>
            <a:ext cx="330936" cy="330743"/>
            <a:chOff x="-49764975" y="3183375"/>
            <a:chExt cx="299300" cy="299125"/>
          </a:xfrm>
        </p:grpSpPr>
        <p:sp>
          <p:nvSpPr>
            <p:cNvPr id="535" name="Google Shape;535;p4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48"/>
          <p:cNvGrpSpPr/>
          <p:nvPr/>
        </p:nvGrpSpPr>
        <p:grpSpPr>
          <a:xfrm>
            <a:off x="2798987" y="1342635"/>
            <a:ext cx="336507" cy="336507"/>
            <a:chOff x="3271200" y="1435075"/>
            <a:chExt cx="481825" cy="481825"/>
          </a:xfrm>
        </p:grpSpPr>
        <p:sp>
          <p:nvSpPr>
            <p:cNvPr id="545" name="Google Shape;545;p4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 name="Google Shape;546;p4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 name="Google Shape;547;p48"/>
          <p:cNvGrpSpPr/>
          <p:nvPr/>
        </p:nvGrpSpPr>
        <p:grpSpPr>
          <a:xfrm>
            <a:off x="4405359" y="3016704"/>
            <a:ext cx="357468" cy="356497"/>
            <a:chOff x="-31455100" y="3909350"/>
            <a:chExt cx="294600" cy="293800"/>
          </a:xfrm>
        </p:grpSpPr>
        <p:sp>
          <p:nvSpPr>
            <p:cNvPr id="548" name="Google Shape;548;p4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48"/>
          <p:cNvGrpSpPr/>
          <p:nvPr/>
        </p:nvGrpSpPr>
        <p:grpSpPr>
          <a:xfrm>
            <a:off x="4414273" y="1333717"/>
            <a:ext cx="372756" cy="354343"/>
            <a:chOff x="-32576675" y="3944600"/>
            <a:chExt cx="307200" cy="292025"/>
          </a:xfrm>
        </p:grpSpPr>
        <p:sp>
          <p:nvSpPr>
            <p:cNvPr id="551" name="Google Shape;551;p4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48"/>
          <p:cNvGrpSpPr/>
          <p:nvPr/>
        </p:nvGrpSpPr>
        <p:grpSpPr>
          <a:xfrm>
            <a:off x="6055564" y="3019590"/>
            <a:ext cx="353645" cy="353615"/>
            <a:chOff x="-35481425" y="3919600"/>
            <a:chExt cx="291450" cy="291425"/>
          </a:xfrm>
        </p:grpSpPr>
        <p:sp>
          <p:nvSpPr>
            <p:cNvPr id="554" name="Google Shape;554;p4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48"/>
          <p:cNvGrpSpPr/>
          <p:nvPr/>
        </p:nvGrpSpPr>
        <p:grpSpPr>
          <a:xfrm>
            <a:off x="7701947" y="3015124"/>
            <a:ext cx="379497" cy="358070"/>
            <a:chOff x="-46422300" y="3936925"/>
            <a:chExt cx="320575" cy="302475"/>
          </a:xfrm>
        </p:grpSpPr>
        <p:sp>
          <p:nvSpPr>
            <p:cNvPr id="563" name="Google Shape;563;p4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49"/>
          <p:cNvSpPr txBox="1"/>
          <p:nvPr>
            <p:ph type="ctrTitle"/>
          </p:nvPr>
        </p:nvSpPr>
        <p:spPr>
          <a:xfrm flipH="1">
            <a:off x="1698072" y="2178475"/>
            <a:ext cx="5195700" cy="192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CLOSING REMARKS</a:t>
            </a:r>
            <a:endParaRPr/>
          </a:p>
        </p:txBody>
      </p:sp>
      <p:sp>
        <p:nvSpPr>
          <p:cNvPr id="570" name="Google Shape;570;p49"/>
          <p:cNvSpPr txBox="1"/>
          <p:nvPr>
            <p:ph idx="2" type="title"/>
          </p:nvPr>
        </p:nvSpPr>
        <p:spPr>
          <a:xfrm flipH="1">
            <a:off x="3914472" y="1866650"/>
            <a:ext cx="29793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06</a:t>
            </a:r>
            <a:endParaRPr/>
          </a:p>
        </p:txBody>
      </p:sp>
      <p:sp>
        <p:nvSpPr>
          <p:cNvPr id="571" name="Google Shape;571;p49"/>
          <p:cNvSpPr txBox="1"/>
          <p:nvPr>
            <p:ph idx="1" type="subTitle"/>
          </p:nvPr>
        </p:nvSpPr>
        <p:spPr>
          <a:xfrm>
            <a:off x="2668872" y="3476054"/>
            <a:ext cx="4224900" cy="536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Future Research, References, Thank You</a:t>
            </a:r>
            <a:endParaRPr/>
          </a:p>
        </p:txBody>
      </p:sp>
      <p:cxnSp>
        <p:nvCxnSpPr>
          <p:cNvPr id="572" name="Google Shape;572;p49"/>
          <p:cNvCxnSpPr/>
          <p:nvPr/>
        </p:nvCxnSpPr>
        <p:spPr>
          <a:xfrm>
            <a:off x="7015900" y="-35700"/>
            <a:ext cx="0" cy="2382600"/>
          </a:xfrm>
          <a:prstGeom prst="straightConnector1">
            <a:avLst/>
          </a:prstGeom>
          <a:noFill/>
          <a:ln cap="flat" cmpd="sng" w="9525">
            <a:solidFill>
              <a:srgbClr val="595959"/>
            </a:solidFill>
            <a:prstDash val="solid"/>
            <a:round/>
            <a:headEnd len="med" w="med" type="none"/>
            <a:tailEnd len="med" w="med" type="none"/>
          </a:ln>
        </p:spPr>
      </p:cxnSp>
      <p:grpSp>
        <p:nvGrpSpPr>
          <p:cNvPr id="573" name="Google Shape;573;p49"/>
          <p:cNvGrpSpPr/>
          <p:nvPr/>
        </p:nvGrpSpPr>
        <p:grpSpPr>
          <a:xfrm>
            <a:off x="8089940" y="561326"/>
            <a:ext cx="423413" cy="421569"/>
            <a:chOff x="7703675" y="2541175"/>
            <a:chExt cx="499425" cy="497250"/>
          </a:xfrm>
        </p:grpSpPr>
        <p:sp>
          <p:nvSpPr>
            <p:cNvPr id="574" name="Google Shape;574;p49"/>
            <p:cNvSpPr/>
            <p:nvPr/>
          </p:nvSpPr>
          <p:spPr>
            <a:xfrm>
              <a:off x="7847475" y="2698600"/>
              <a:ext cx="355625" cy="339825"/>
            </a:xfrm>
            <a:custGeom>
              <a:rect b="b" l="l" r="r" t="t"/>
              <a:pathLst>
                <a:path extrusionOk="0" h="13593" w="14225">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9"/>
            <p:cNvSpPr/>
            <p:nvPr/>
          </p:nvSpPr>
          <p:spPr>
            <a:xfrm>
              <a:off x="7703675" y="2659275"/>
              <a:ext cx="323350" cy="87175"/>
            </a:xfrm>
            <a:custGeom>
              <a:rect b="b" l="l" r="r" t="t"/>
              <a:pathLst>
                <a:path extrusionOk="0" h="3487" w="12934">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9"/>
            <p:cNvSpPr/>
            <p:nvPr/>
          </p:nvSpPr>
          <p:spPr>
            <a:xfrm>
              <a:off x="7910650" y="2776925"/>
              <a:ext cx="116375" cy="87175"/>
            </a:xfrm>
            <a:custGeom>
              <a:rect b="b" l="l" r="r" t="t"/>
              <a:pathLst>
                <a:path extrusionOk="0" h="3487" w="4655">
                  <a:moveTo>
                    <a:pt x="872" y="1"/>
                  </a:moveTo>
                  <a:cubicBezTo>
                    <a:pt x="1" y="1029"/>
                    <a:pt x="1" y="2476"/>
                    <a:pt x="803" y="3487"/>
                  </a:cubicBezTo>
                  <a:lnTo>
                    <a:pt x="4655" y="3487"/>
                  </a:lnTo>
                  <a:lnTo>
                    <a:pt x="465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9"/>
            <p:cNvSpPr/>
            <p:nvPr/>
          </p:nvSpPr>
          <p:spPr>
            <a:xfrm>
              <a:off x="7703675" y="2776925"/>
              <a:ext cx="132925" cy="87175"/>
            </a:xfrm>
            <a:custGeom>
              <a:rect b="b" l="l" r="r" t="t"/>
              <a:pathLst>
                <a:path extrusionOk="0" h="3487" w="5317">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9"/>
            <p:cNvSpPr/>
            <p:nvPr/>
          </p:nvSpPr>
          <p:spPr>
            <a:xfrm>
              <a:off x="7703675" y="2541175"/>
              <a:ext cx="323350" cy="87175"/>
            </a:xfrm>
            <a:custGeom>
              <a:rect b="b" l="l" r="r" t="t"/>
              <a:pathLst>
                <a:path extrusionOk="0" h="3487" w="12934">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 name="Google Shape;579;p49">
            <a:hlinkClick action="ppaction://hlinksldjump" r:id="rId3"/>
          </p:cNvPr>
          <p:cNvSpPr/>
          <p:nvPr/>
        </p:nvSpPr>
        <p:spPr>
          <a:xfrm>
            <a:off x="7991475" y="463300"/>
            <a:ext cx="620100" cy="617400"/>
          </a:xfrm>
          <a:prstGeom prst="snip2DiagRect">
            <a:avLst>
              <a:gd fmla="val 0" name="adj1"/>
              <a:gd fmla="val 16667" name="adj2"/>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572"/>
                                        </p:tgtEl>
                                        <p:attrNameLst>
                                          <p:attrName>style.visibility</p:attrName>
                                        </p:attrNameLst>
                                      </p:cBhvr>
                                      <p:to>
                                        <p:strVal val="visible"/>
                                      </p:to>
                                    </p:set>
                                    <p:anim calcmode="lin" valueType="num">
                                      <p:cBhvr additive="base">
                                        <p:cTn dur="1000"/>
                                        <p:tgtEl>
                                          <p:spTgt spid="57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70"/>
                                        </p:tgtEl>
                                        <p:attrNameLst>
                                          <p:attrName>style.visibility</p:attrName>
                                        </p:attrNameLst>
                                      </p:cBhvr>
                                      <p:to>
                                        <p:strVal val="visible"/>
                                      </p:to>
                                    </p:set>
                                    <p:animEffect filter="fade" transition="in">
                                      <p:cBhvr>
                                        <p:cTn dur="800"/>
                                        <p:tgtEl>
                                          <p:spTgt spid="5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3" name="Shape 583"/>
        <p:cNvGrpSpPr/>
        <p:nvPr/>
      </p:nvGrpSpPr>
      <p:grpSpPr>
        <a:xfrm>
          <a:off x="0" y="0"/>
          <a:ext cx="0" cy="0"/>
          <a:chOff x="0" y="0"/>
          <a:chExt cx="0" cy="0"/>
        </a:xfrm>
      </p:grpSpPr>
      <p:pic>
        <p:nvPicPr>
          <p:cNvPr id="584" name="Google Shape;584;p50"/>
          <p:cNvPicPr preferRelativeResize="0"/>
          <p:nvPr/>
        </p:nvPicPr>
        <p:blipFill>
          <a:blip r:embed="rId4">
            <a:alphaModFix amt="62000"/>
          </a:blip>
          <a:stretch>
            <a:fillRect/>
          </a:stretch>
        </p:blipFill>
        <p:spPr>
          <a:xfrm>
            <a:off x="0" y="0"/>
            <a:ext cx="9144000" cy="5143500"/>
          </a:xfrm>
          <a:prstGeom prst="rect">
            <a:avLst/>
          </a:prstGeom>
          <a:noFill/>
          <a:ln>
            <a:noFill/>
          </a:ln>
        </p:spPr>
      </p:pic>
      <p:cxnSp>
        <p:nvCxnSpPr>
          <p:cNvPr id="585" name="Google Shape;585;p50"/>
          <p:cNvCxnSpPr/>
          <p:nvPr/>
        </p:nvCxnSpPr>
        <p:spPr>
          <a:xfrm rot="10800000">
            <a:off x="-6825" y="2056050"/>
            <a:ext cx="2854800" cy="0"/>
          </a:xfrm>
          <a:prstGeom prst="straightConnector1">
            <a:avLst/>
          </a:prstGeom>
          <a:noFill/>
          <a:ln cap="flat" cmpd="sng" w="9525">
            <a:solidFill>
              <a:srgbClr val="FFFFFF"/>
            </a:solidFill>
            <a:prstDash val="solid"/>
            <a:round/>
            <a:headEnd len="med" w="med" type="none"/>
            <a:tailEnd len="med" w="med" type="none"/>
          </a:ln>
        </p:spPr>
      </p:cxnSp>
      <p:cxnSp>
        <p:nvCxnSpPr>
          <p:cNvPr id="586" name="Google Shape;586;p50"/>
          <p:cNvCxnSpPr/>
          <p:nvPr/>
        </p:nvCxnSpPr>
        <p:spPr>
          <a:xfrm rot="10800000">
            <a:off x="4389425" y="2962350"/>
            <a:ext cx="4747800" cy="0"/>
          </a:xfrm>
          <a:prstGeom prst="straightConnector1">
            <a:avLst/>
          </a:prstGeom>
          <a:noFill/>
          <a:ln cap="flat" cmpd="sng" w="9525">
            <a:solidFill>
              <a:srgbClr val="FFFFFF"/>
            </a:solidFill>
            <a:prstDash val="solid"/>
            <a:round/>
            <a:headEnd len="med" w="med" type="none"/>
            <a:tailEnd len="med" w="med" type="none"/>
          </a:ln>
        </p:spPr>
      </p:cxnSp>
      <p:sp>
        <p:nvSpPr>
          <p:cNvPr id="587" name="Google Shape;587;p50"/>
          <p:cNvSpPr txBox="1"/>
          <p:nvPr>
            <p:ph type="ctrTitle"/>
          </p:nvPr>
        </p:nvSpPr>
        <p:spPr>
          <a:xfrm flipH="1">
            <a:off x="1193529" y="1611150"/>
            <a:ext cx="5195700" cy="192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FUTURE RESEARCH</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585"/>
                                        </p:tgtEl>
                                        <p:attrNameLst>
                                          <p:attrName>style.visibility</p:attrName>
                                        </p:attrNameLst>
                                      </p:cBhvr>
                                      <p:to>
                                        <p:strVal val="visible"/>
                                      </p:to>
                                    </p:set>
                                    <p:anim calcmode="lin" valueType="num">
                                      <p:cBhvr additive="base">
                                        <p:cTn dur="1000"/>
                                        <p:tgtEl>
                                          <p:spTgt spid="58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586"/>
                                        </p:tgtEl>
                                        <p:attrNameLst>
                                          <p:attrName>style.visibility</p:attrName>
                                        </p:attrNameLst>
                                      </p:cBhvr>
                                      <p:to>
                                        <p:strVal val="visible"/>
                                      </p:to>
                                    </p:set>
                                    <p:anim calcmode="lin" valueType="num">
                                      <p:cBhvr additive="base">
                                        <p:cTn dur="1000"/>
                                        <p:tgtEl>
                                          <p:spTgt spid="58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51"/>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593" name="Google Shape;593;p51"/>
          <p:cNvSpPr txBox="1"/>
          <p:nvPr>
            <p:ph idx="3" type="subTitle"/>
          </p:nvPr>
        </p:nvSpPr>
        <p:spPr>
          <a:xfrm>
            <a:off x="723900" y="952500"/>
            <a:ext cx="7699200" cy="36228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a:t>296 Responses to Save and Load Machine Learning Models in Python with scikit-learn</a:t>
            </a:r>
            <a:endParaRPr/>
          </a:p>
          <a:p>
            <a:pPr indent="0" lvl="0" marL="0" rtl="0" algn="l">
              <a:spcBef>
                <a:spcPts val="300"/>
              </a:spcBef>
              <a:spcAft>
                <a:spcPts val="0"/>
              </a:spcAft>
              <a:buNone/>
            </a:pPr>
            <a:r>
              <a:rPr lang="en"/>
              <a:t>Stanford - Stemming and lemmatization</a:t>
            </a:r>
            <a:endParaRPr/>
          </a:p>
          <a:p>
            <a:pPr indent="0" lvl="0" marL="0" rtl="0" algn="l">
              <a:spcBef>
                <a:spcPts val="300"/>
              </a:spcBef>
              <a:spcAft>
                <a:spcPts val="0"/>
              </a:spcAft>
              <a:buNone/>
            </a:pPr>
            <a:r>
              <a:rPr lang="en"/>
              <a:t>A Beginner's Guide to Word2Vec and Neural Word Embeddings</a:t>
            </a:r>
            <a:endParaRPr/>
          </a:p>
          <a:p>
            <a:pPr indent="0" lvl="0" marL="0" rtl="0" algn="l">
              <a:spcBef>
                <a:spcPts val="300"/>
              </a:spcBef>
              <a:spcAft>
                <a:spcPts val="0"/>
              </a:spcAft>
              <a:buNone/>
            </a:pPr>
            <a:r>
              <a:rPr lang="en"/>
              <a:t>User CPU time vs System CPU time?</a:t>
            </a:r>
            <a:endParaRPr/>
          </a:p>
          <a:p>
            <a:pPr indent="0" lvl="0" marL="0" rtl="0" algn="l">
              <a:spcBef>
                <a:spcPts val="300"/>
              </a:spcBef>
              <a:spcAft>
                <a:spcPts val="0"/>
              </a:spcAft>
              <a:buNone/>
            </a:pPr>
            <a:r>
              <a:rPr lang="en"/>
              <a:t>How to store the result from %%timeit cell magic?</a:t>
            </a:r>
            <a:endParaRPr/>
          </a:p>
          <a:p>
            <a:pPr indent="0" lvl="0" marL="0" rtl="0" algn="l">
              <a:spcBef>
                <a:spcPts val="300"/>
              </a:spcBef>
              <a:spcAft>
                <a:spcPts val="0"/>
              </a:spcAft>
              <a:buNone/>
            </a:pPr>
            <a:r>
              <a:rPr lang="en"/>
              <a:t>What does '%% time' mean in python-3?</a:t>
            </a:r>
            <a:endParaRPr/>
          </a:p>
          <a:p>
            <a:pPr indent="0" lvl="0" marL="0" rtl="0" algn="l">
              <a:spcBef>
                <a:spcPts val="300"/>
              </a:spcBef>
              <a:spcAft>
                <a:spcPts val="0"/>
              </a:spcAft>
              <a:buNone/>
            </a:pPr>
            <a:r>
              <a:rPr lang="en"/>
              <a:t>ipython - What is %timeit in python?</a:t>
            </a:r>
            <a:endParaRPr/>
          </a:p>
          <a:p>
            <a:pPr indent="0" lvl="0" marL="0" rtl="0" algn="l">
              <a:spcBef>
                <a:spcPts val="30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52"/>
          <p:cNvSpPr txBox="1"/>
          <p:nvPr>
            <p:ph type="ctrTitle"/>
          </p:nvPr>
        </p:nvSpPr>
        <p:spPr>
          <a:xfrm flipH="1">
            <a:off x="1974150" y="1161000"/>
            <a:ext cx="5195700" cy="136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599" name="Google Shape;599;p52"/>
          <p:cNvSpPr txBox="1"/>
          <p:nvPr>
            <p:ph idx="1" type="subTitle"/>
          </p:nvPr>
        </p:nvSpPr>
        <p:spPr>
          <a:xfrm>
            <a:off x="2152500" y="2494850"/>
            <a:ext cx="48390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a:solidFill>
                  <a:srgbClr val="434343"/>
                </a:solidFill>
              </a:rPr>
              <a:t>Does anyone have any questions?</a:t>
            </a:r>
            <a:endParaRPr>
              <a:solidFill>
                <a:srgbClr val="434343"/>
              </a:solidFill>
            </a:endParaRPr>
          </a:p>
          <a:p>
            <a:pPr indent="0" lvl="0" marL="0" rtl="0" algn="ctr">
              <a:spcBef>
                <a:spcPts val="0"/>
              </a:spcBef>
              <a:spcAft>
                <a:spcPts val="0"/>
              </a:spcAft>
              <a:buClr>
                <a:srgbClr val="434343"/>
              </a:buClr>
              <a:buSzPts val="1100"/>
              <a:buFont typeface="Arial"/>
              <a:buNone/>
            </a:pPr>
            <a:r>
              <a:t/>
            </a:r>
            <a:endParaRPr>
              <a:solidFill>
                <a:srgbClr val="434343"/>
              </a:solidFill>
            </a:endParaRPr>
          </a:p>
          <a:p>
            <a:pPr indent="0" lvl="0" marL="0" rtl="0" algn="ctr">
              <a:spcBef>
                <a:spcPts val="0"/>
              </a:spcBef>
              <a:spcAft>
                <a:spcPts val="0"/>
              </a:spcAft>
              <a:buClr>
                <a:schemeClr val="dk1"/>
              </a:buClr>
              <a:buSzPts val="1100"/>
              <a:buFont typeface="Arial"/>
              <a:buNone/>
            </a:pPr>
            <a:r>
              <a:t/>
            </a:r>
            <a:endParaRPr/>
          </a:p>
        </p:txBody>
      </p:sp>
      <p:cxnSp>
        <p:nvCxnSpPr>
          <p:cNvPr id="600" name="Google Shape;600;p52"/>
          <p:cNvCxnSpPr/>
          <p:nvPr/>
        </p:nvCxnSpPr>
        <p:spPr>
          <a:xfrm rot="10800000">
            <a:off x="8156400" y="630088"/>
            <a:ext cx="1236300" cy="0"/>
          </a:xfrm>
          <a:prstGeom prst="straightConnector1">
            <a:avLst/>
          </a:prstGeom>
          <a:noFill/>
          <a:ln cap="flat" cmpd="sng" w="9525">
            <a:solidFill>
              <a:srgbClr val="595959"/>
            </a:solidFill>
            <a:prstDash val="solid"/>
            <a:round/>
            <a:headEnd len="med" w="med" type="none"/>
            <a:tailEnd len="med" w="med" type="none"/>
          </a:ln>
        </p:spPr>
      </p:cxnSp>
      <p:cxnSp>
        <p:nvCxnSpPr>
          <p:cNvPr id="601" name="Google Shape;601;p52"/>
          <p:cNvCxnSpPr/>
          <p:nvPr/>
        </p:nvCxnSpPr>
        <p:spPr>
          <a:xfrm rot="10800000">
            <a:off x="-125" y="4765850"/>
            <a:ext cx="958500" cy="0"/>
          </a:xfrm>
          <a:prstGeom prst="straightConnector1">
            <a:avLst/>
          </a:prstGeom>
          <a:noFill/>
          <a:ln cap="flat" cmpd="sng" w="9525">
            <a:solidFill>
              <a:srgbClr val="595959"/>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601"/>
                                        </p:tgtEl>
                                        <p:attrNameLst>
                                          <p:attrName>style.visibility</p:attrName>
                                        </p:attrNameLst>
                                      </p:cBhvr>
                                      <p:to>
                                        <p:strVal val="visible"/>
                                      </p:to>
                                    </p:set>
                                    <p:anim calcmode="lin" valueType="num">
                                      <p:cBhvr additive="base">
                                        <p:cTn dur="1400"/>
                                        <p:tgtEl>
                                          <p:spTgt spid="6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600"/>
                                        </p:tgtEl>
                                        <p:attrNameLst>
                                          <p:attrName>style.visibility</p:attrName>
                                        </p:attrNameLst>
                                      </p:cBhvr>
                                      <p:to>
                                        <p:strVal val="visible"/>
                                      </p:to>
                                    </p:set>
                                    <p:anim calcmode="lin" valueType="num">
                                      <p:cBhvr additive="base">
                                        <p:cTn dur="1400"/>
                                        <p:tgtEl>
                                          <p:spTgt spid="60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05" name="Shape 605"/>
        <p:cNvGrpSpPr/>
        <p:nvPr/>
      </p:nvGrpSpPr>
      <p:grpSpPr>
        <a:xfrm>
          <a:off x="0" y="0"/>
          <a:ext cx="0" cy="0"/>
          <a:chOff x="0" y="0"/>
          <a:chExt cx="0" cy="0"/>
        </a:xfrm>
      </p:grpSpPr>
      <p:sp>
        <p:nvSpPr>
          <p:cNvPr id="606" name="Google Shape;606;p53"/>
          <p:cNvSpPr txBox="1"/>
          <p:nvPr/>
        </p:nvSpPr>
        <p:spPr>
          <a:xfrm>
            <a:off x="1116008" y="1402319"/>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Roboto Condensed Light"/>
                <a:ea typeface="Roboto Condensed Light"/>
                <a:cs typeface="Roboto Condensed Light"/>
                <a:sym typeface="Roboto Condensed Light"/>
              </a:rPr>
              <a:t>CNN - Train</a:t>
            </a:r>
            <a:endParaRPr sz="900">
              <a:solidFill>
                <a:schemeClr val="dk1"/>
              </a:solidFill>
              <a:latin typeface="Roboto Condensed Light"/>
              <a:ea typeface="Roboto Condensed Light"/>
              <a:cs typeface="Roboto Condensed Light"/>
              <a:sym typeface="Roboto Condensed Light"/>
            </a:endParaRPr>
          </a:p>
        </p:txBody>
      </p:sp>
      <p:sp>
        <p:nvSpPr>
          <p:cNvPr id="607" name="Google Shape;607;p53"/>
          <p:cNvSpPr txBox="1"/>
          <p:nvPr/>
        </p:nvSpPr>
        <p:spPr>
          <a:xfrm>
            <a:off x="1116000" y="1726485"/>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Roboto Condensed Light"/>
                <a:ea typeface="Roboto Condensed Light"/>
                <a:cs typeface="Roboto Condensed Light"/>
                <a:sym typeface="Roboto Condensed Light"/>
              </a:rPr>
              <a:t>CNN - Pred</a:t>
            </a:r>
            <a:endParaRPr sz="900">
              <a:solidFill>
                <a:schemeClr val="dk1"/>
              </a:solidFill>
              <a:latin typeface="Roboto Condensed Light"/>
              <a:ea typeface="Roboto Condensed Light"/>
              <a:cs typeface="Roboto Condensed Light"/>
              <a:sym typeface="Roboto Condensed Light"/>
            </a:endParaRPr>
          </a:p>
        </p:txBody>
      </p:sp>
      <p:sp>
        <p:nvSpPr>
          <p:cNvPr id="608" name="Google Shape;608;p53"/>
          <p:cNvSpPr txBox="1"/>
          <p:nvPr/>
        </p:nvSpPr>
        <p:spPr>
          <a:xfrm>
            <a:off x="1115988" y="2050631"/>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Roboto Condensed Light"/>
                <a:ea typeface="Roboto Condensed Light"/>
                <a:cs typeface="Roboto Condensed Light"/>
                <a:sym typeface="Roboto Condensed Light"/>
              </a:rPr>
              <a:t>RNN - Train</a:t>
            </a:r>
            <a:endParaRPr sz="900">
              <a:solidFill>
                <a:schemeClr val="dk1"/>
              </a:solidFill>
              <a:latin typeface="Roboto Condensed Light"/>
              <a:ea typeface="Roboto Condensed Light"/>
              <a:cs typeface="Roboto Condensed Light"/>
              <a:sym typeface="Roboto Condensed Light"/>
            </a:endParaRPr>
          </a:p>
        </p:txBody>
      </p:sp>
      <p:sp>
        <p:nvSpPr>
          <p:cNvPr id="609" name="Google Shape;609;p53"/>
          <p:cNvSpPr txBox="1"/>
          <p:nvPr/>
        </p:nvSpPr>
        <p:spPr>
          <a:xfrm>
            <a:off x="1116000" y="2374785"/>
            <a:ext cx="9522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Roboto Condensed Light"/>
                <a:ea typeface="Roboto Condensed Light"/>
                <a:cs typeface="Roboto Condensed Light"/>
                <a:sym typeface="Roboto Condensed Light"/>
              </a:rPr>
              <a:t>RNN - Pred</a:t>
            </a:r>
            <a:endParaRPr sz="900">
              <a:solidFill>
                <a:schemeClr val="dk1"/>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900">
              <a:solidFill>
                <a:srgbClr val="FFFFFF"/>
              </a:solidFill>
              <a:latin typeface="Roboto Condensed Light"/>
              <a:ea typeface="Roboto Condensed Light"/>
              <a:cs typeface="Roboto Condensed Light"/>
              <a:sym typeface="Roboto Condensed Light"/>
            </a:endParaRPr>
          </a:p>
        </p:txBody>
      </p:sp>
      <p:sp>
        <p:nvSpPr>
          <p:cNvPr id="610" name="Google Shape;610;p53"/>
          <p:cNvSpPr/>
          <p:nvPr/>
        </p:nvSpPr>
        <p:spPr>
          <a:xfrm>
            <a:off x="956450" y="1460525"/>
            <a:ext cx="174300" cy="174300"/>
          </a:xfrm>
          <a:prstGeom prst="snip2DiagRect">
            <a:avLst>
              <a:gd fmla="val 0" name="adj1"/>
              <a:gd fmla="val 16667" name="adj2"/>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3"/>
          <p:cNvSpPr/>
          <p:nvPr/>
        </p:nvSpPr>
        <p:spPr>
          <a:xfrm>
            <a:off x="956446" y="1790601"/>
            <a:ext cx="174300" cy="174300"/>
          </a:xfrm>
          <a:prstGeom prst="snip2DiagRect">
            <a:avLst>
              <a:gd fmla="val 0" name="adj1"/>
              <a:gd fmla="val 16667" name="adj2"/>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3"/>
          <p:cNvSpPr/>
          <p:nvPr/>
        </p:nvSpPr>
        <p:spPr>
          <a:xfrm>
            <a:off x="956441" y="2120663"/>
            <a:ext cx="174300" cy="174300"/>
          </a:xfrm>
          <a:prstGeom prst="snip2DiagRect">
            <a:avLst>
              <a:gd fmla="val 0" name="adj1"/>
              <a:gd fmla="val 16667" name="adj2"/>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3"/>
          <p:cNvSpPr/>
          <p:nvPr/>
        </p:nvSpPr>
        <p:spPr>
          <a:xfrm>
            <a:off x="956453" y="2450751"/>
            <a:ext cx="174300" cy="174300"/>
          </a:xfrm>
          <a:prstGeom prst="snip2DiagRect">
            <a:avLst>
              <a:gd fmla="val 0" name="adj1"/>
              <a:gd fmla="val 16667" name="adj2"/>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1">
            <a:hlinkClick action="ppaction://hlinksldjump" r:id="rId3"/>
          </p:cNvPr>
          <p:cNvSpPr/>
          <p:nvPr/>
        </p:nvSpPr>
        <p:spPr>
          <a:xfrm>
            <a:off x="7991475" y="463300"/>
            <a:ext cx="620100" cy="617400"/>
          </a:xfrm>
          <a:prstGeom prst="snip2DiagRect">
            <a:avLst>
              <a:gd fmla="val 0" name="adj1"/>
              <a:gd fmla="val 16667" name="adj2"/>
            </a:avLst>
          </a:prstGeom>
          <a:solidFill>
            <a:schemeClr val="accent1"/>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1"/>
          <p:cNvSpPr txBox="1"/>
          <p:nvPr>
            <p:ph type="ctrTitle"/>
          </p:nvPr>
        </p:nvSpPr>
        <p:spPr>
          <a:xfrm flipH="1">
            <a:off x="1147675" y="3085150"/>
            <a:ext cx="5930400" cy="102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Background Information</a:t>
            </a:r>
            <a:endParaRPr/>
          </a:p>
        </p:txBody>
      </p:sp>
      <p:sp>
        <p:nvSpPr>
          <p:cNvPr id="177" name="Google Shape;177;p31"/>
          <p:cNvSpPr txBox="1"/>
          <p:nvPr>
            <p:ph idx="2" type="title"/>
          </p:nvPr>
        </p:nvSpPr>
        <p:spPr>
          <a:xfrm flipH="1">
            <a:off x="1147579" y="2323850"/>
            <a:ext cx="2979300" cy="7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78" name="Google Shape;178;p31"/>
          <p:cNvSpPr txBox="1"/>
          <p:nvPr>
            <p:ph idx="1" type="subTitle"/>
          </p:nvPr>
        </p:nvSpPr>
        <p:spPr>
          <a:xfrm>
            <a:off x="1147575" y="4028959"/>
            <a:ext cx="4224900" cy="53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Document Analysis, Problem Statement</a:t>
            </a:r>
            <a:endParaRPr/>
          </a:p>
        </p:txBody>
      </p:sp>
      <p:cxnSp>
        <p:nvCxnSpPr>
          <p:cNvPr id="179" name="Google Shape;179;p31"/>
          <p:cNvCxnSpPr/>
          <p:nvPr/>
        </p:nvCxnSpPr>
        <p:spPr>
          <a:xfrm>
            <a:off x="0" y="4028275"/>
            <a:ext cx="1561500" cy="0"/>
          </a:xfrm>
          <a:prstGeom prst="straightConnector1">
            <a:avLst/>
          </a:prstGeom>
          <a:noFill/>
          <a:ln cap="flat" cmpd="sng" w="9525">
            <a:solidFill>
              <a:srgbClr val="434343"/>
            </a:solidFill>
            <a:prstDash val="solid"/>
            <a:round/>
            <a:headEnd len="med" w="med" type="none"/>
            <a:tailEnd len="med" w="med" type="none"/>
          </a:ln>
        </p:spPr>
      </p:cxnSp>
      <p:grpSp>
        <p:nvGrpSpPr>
          <p:cNvPr id="180" name="Google Shape;180;p31"/>
          <p:cNvGrpSpPr/>
          <p:nvPr/>
        </p:nvGrpSpPr>
        <p:grpSpPr>
          <a:xfrm>
            <a:off x="8089940" y="561326"/>
            <a:ext cx="423413" cy="421569"/>
            <a:chOff x="7703675" y="2541175"/>
            <a:chExt cx="499425" cy="497250"/>
          </a:xfrm>
        </p:grpSpPr>
        <p:sp>
          <p:nvSpPr>
            <p:cNvPr id="181" name="Google Shape;181;p31"/>
            <p:cNvSpPr/>
            <p:nvPr/>
          </p:nvSpPr>
          <p:spPr>
            <a:xfrm>
              <a:off x="7847475" y="2698600"/>
              <a:ext cx="355625" cy="339825"/>
            </a:xfrm>
            <a:custGeom>
              <a:rect b="b" l="l" r="r" t="t"/>
              <a:pathLst>
                <a:path extrusionOk="0" h="13593" w="14225">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1"/>
            <p:cNvSpPr/>
            <p:nvPr/>
          </p:nvSpPr>
          <p:spPr>
            <a:xfrm>
              <a:off x="7703675" y="2659275"/>
              <a:ext cx="323350" cy="87175"/>
            </a:xfrm>
            <a:custGeom>
              <a:rect b="b" l="l" r="r" t="t"/>
              <a:pathLst>
                <a:path extrusionOk="0" h="3487" w="12934">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1"/>
            <p:cNvSpPr/>
            <p:nvPr/>
          </p:nvSpPr>
          <p:spPr>
            <a:xfrm>
              <a:off x="7910650" y="2776925"/>
              <a:ext cx="116375" cy="87175"/>
            </a:xfrm>
            <a:custGeom>
              <a:rect b="b" l="l" r="r" t="t"/>
              <a:pathLst>
                <a:path extrusionOk="0" h="3487" w="4655">
                  <a:moveTo>
                    <a:pt x="872" y="1"/>
                  </a:moveTo>
                  <a:cubicBezTo>
                    <a:pt x="1" y="1029"/>
                    <a:pt x="1" y="2476"/>
                    <a:pt x="803" y="3487"/>
                  </a:cubicBezTo>
                  <a:lnTo>
                    <a:pt x="4655" y="3487"/>
                  </a:lnTo>
                  <a:lnTo>
                    <a:pt x="465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1"/>
            <p:cNvSpPr/>
            <p:nvPr/>
          </p:nvSpPr>
          <p:spPr>
            <a:xfrm>
              <a:off x="7703675" y="2776925"/>
              <a:ext cx="132925" cy="87175"/>
            </a:xfrm>
            <a:custGeom>
              <a:rect b="b" l="l" r="r" t="t"/>
              <a:pathLst>
                <a:path extrusionOk="0" h="3487" w="5317">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1"/>
            <p:cNvSpPr/>
            <p:nvPr/>
          </p:nvSpPr>
          <p:spPr>
            <a:xfrm>
              <a:off x="7703675" y="2541175"/>
              <a:ext cx="323350" cy="87175"/>
            </a:xfrm>
            <a:custGeom>
              <a:rect b="b" l="l" r="r" t="t"/>
              <a:pathLst>
                <a:path extrusionOk="0" h="3487" w="12934">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79"/>
                                        </p:tgtEl>
                                        <p:attrNameLst>
                                          <p:attrName>style.visibility</p:attrName>
                                        </p:attrNameLst>
                                      </p:cBhvr>
                                      <p:to>
                                        <p:strVal val="visible"/>
                                      </p:to>
                                    </p:set>
                                    <p:anim calcmode="lin" valueType="num">
                                      <p:cBhvr additive="base">
                                        <p:cTn dur="1000"/>
                                        <p:tgtEl>
                                          <p:spTgt spid="179"/>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2"/>
          <p:cNvSpPr txBox="1"/>
          <p:nvPr>
            <p:ph idx="1" type="subTitle"/>
          </p:nvPr>
        </p:nvSpPr>
        <p:spPr>
          <a:xfrm>
            <a:off x="2580225" y="2314225"/>
            <a:ext cx="3983400" cy="107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Documentary analysis (document analysis) is a type of qualitative research in which documents are reviewed by the analyst to assess an appraisal theme. </a:t>
            </a:r>
            <a:endParaRPr/>
          </a:p>
          <a:p>
            <a:pPr indent="-304800" lvl="0" marL="457200" rtl="0" algn="ctr">
              <a:spcBef>
                <a:spcPts val="0"/>
              </a:spcBef>
              <a:spcAft>
                <a:spcPts val="0"/>
              </a:spcAft>
              <a:buSzPts val="1200"/>
              <a:buChar char="-"/>
            </a:pPr>
            <a:r>
              <a:rPr lang="en"/>
              <a:t>Wikipedia	-</a:t>
            </a:r>
            <a:endParaRPr/>
          </a:p>
        </p:txBody>
      </p:sp>
      <p:sp>
        <p:nvSpPr>
          <p:cNvPr id="191" name="Google Shape;191;p32"/>
          <p:cNvSpPr txBox="1"/>
          <p:nvPr>
            <p:ph type="ctrTitle"/>
          </p:nvPr>
        </p:nvSpPr>
        <p:spPr>
          <a:xfrm>
            <a:off x="2539800" y="376500"/>
            <a:ext cx="4064400" cy="20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Document Analysis</a:t>
            </a:r>
            <a:endParaRPr/>
          </a:p>
        </p:txBody>
      </p:sp>
      <p:cxnSp>
        <p:nvCxnSpPr>
          <p:cNvPr id="192" name="Google Shape;192;p32"/>
          <p:cNvCxnSpPr/>
          <p:nvPr/>
        </p:nvCxnSpPr>
        <p:spPr>
          <a:xfrm>
            <a:off x="4569600" y="1494500"/>
            <a:ext cx="4574400" cy="0"/>
          </a:xfrm>
          <a:prstGeom prst="straightConnector1">
            <a:avLst/>
          </a:prstGeom>
          <a:noFill/>
          <a:ln cap="flat" cmpd="sng" w="9525">
            <a:solidFill>
              <a:srgbClr val="434343"/>
            </a:solidFill>
            <a:prstDash val="solid"/>
            <a:round/>
            <a:headEnd len="med" w="med" type="none"/>
            <a:tailEnd len="med" w="med" type="none"/>
          </a:ln>
        </p:spPr>
      </p:cxnSp>
      <p:cxnSp>
        <p:nvCxnSpPr>
          <p:cNvPr id="193" name="Google Shape;193;p32"/>
          <p:cNvCxnSpPr/>
          <p:nvPr/>
        </p:nvCxnSpPr>
        <p:spPr>
          <a:xfrm>
            <a:off x="0" y="3568175"/>
            <a:ext cx="4574400" cy="0"/>
          </a:xfrm>
          <a:prstGeom prst="straightConnector1">
            <a:avLst/>
          </a:prstGeom>
          <a:noFill/>
          <a:ln cap="flat" cmpd="sng" w="9525">
            <a:solidFill>
              <a:srgbClr val="434343"/>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92"/>
                                        </p:tgtEl>
                                        <p:attrNameLst>
                                          <p:attrName>style.visibility</p:attrName>
                                        </p:attrNameLst>
                                      </p:cBhvr>
                                      <p:to>
                                        <p:strVal val="visible"/>
                                      </p:to>
                                    </p:set>
                                    <p:anim calcmode="lin" valueType="num">
                                      <p:cBhvr additive="base">
                                        <p:cTn dur="1000"/>
                                        <p:tgtEl>
                                          <p:spTgt spid="19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93"/>
                                        </p:tgtEl>
                                        <p:attrNameLst>
                                          <p:attrName>style.visibility</p:attrName>
                                        </p:attrNameLst>
                                      </p:cBhvr>
                                      <p:to>
                                        <p:strVal val="visible"/>
                                      </p:to>
                                    </p:set>
                                    <p:anim calcmode="lin" valueType="num">
                                      <p:cBhvr additive="base">
                                        <p:cTn dur="1000"/>
                                        <p:tgtEl>
                                          <p:spTgt spid="19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3"/>
          <p:cNvSpPr txBox="1"/>
          <p:nvPr>
            <p:ph idx="2" type="ctrTitle"/>
          </p:nvPr>
        </p:nvSpPr>
        <p:spPr>
          <a:xfrm>
            <a:off x="1964850"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199" name="Google Shape;199;p33"/>
          <p:cNvSpPr txBox="1"/>
          <p:nvPr>
            <p:ph idx="1" type="subTitle"/>
          </p:nvPr>
        </p:nvSpPr>
        <p:spPr>
          <a:xfrm>
            <a:off x="1665825" y="3058425"/>
            <a:ext cx="2608500" cy="178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How can we detect emotional aspects, specifically sarcasm, across news headlines?</a:t>
            </a:r>
            <a:endParaRPr/>
          </a:p>
        </p:txBody>
      </p:sp>
      <p:sp>
        <p:nvSpPr>
          <p:cNvPr id="200" name="Google Shape;200;p33"/>
          <p:cNvSpPr txBox="1"/>
          <p:nvPr>
            <p:ph type="ctrTitle"/>
          </p:nvPr>
        </p:nvSpPr>
        <p:spPr>
          <a:xfrm>
            <a:off x="1600733" y="985228"/>
            <a:ext cx="2673600" cy="2054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SARCASM DETECTION IN </a:t>
            </a:r>
            <a:endParaRPr/>
          </a:p>
          <a:p>
            <a:pPr indent="0" lvl="0" marL="0" rtl="0" algn="r">
              <a:spcBef>
                <a:spcPts val="0"/>
              </a:spcBef>
              <a:spcAft>
                <a:spcPts val="0"/>
              </a:spcAft>
              <a:buNone/>
            </a:pPr>
            <a:r>
              <a:rPr lang="en"/>
              <a:t>NEWS HEADLINES</a:t>
            </a:r>
            <a:endParaRPr/>
          </a:p>
        </p:txBody>
      </p:sp>
      <p:cxnSp>
        <p:nvCxnSpPr>
          <p:cNvPr id="201" name="Google Shape;201;p33"/>
          <p:cNvCxnSpPr/>
          <p:nvPr/>
        </p:nvCxnSpPr>
        <p:spPr>
          <a:xfrm>
            <a:off x="3957600" y="3045275"/>
            <a:ext cx="1368000" cy="0"/>
          </a:xfrm>
          <a:prstGeom prst="straightConnector1">
            <a:avLst/>
          </a:prstGeom>
          <a:noFill/>
          <a:ln cap="flat" cmpd="sng" w="9525">
            <a:solidFill>
              <a:srgbClr val="434343"/>
            </a:solidFill>
            <a:prstDash val="solid"/>
            <a:round/>
            <a:headEnd len="med" w="med" type="none"/>
            <a:tailEnd len="med" w="med" type="none"/>
          </a:ln>
        </p:spPr>
      </p:cxnSp>
      <p:pic>
        <p:nvPicPr>
          <p:cNvPr id="202" name="Google Shape;202;p33"/>
          <p:cNvPicPr preferRelativeResize="0"/>
          <p:nvPr/>
        </p:nvPicPr>
        <p:blipFill>
          <a:blip r:embed="rId3">
            <a:alphaModFix amt="90000"/>
          </a:blip>
          <a:stretch>
            <a:fillRect/>
          </a:stretch>
        </p:blipFill>
        <p:spPr>
          <a:xfrm>
            <a:off x="4778050" y="1708475"/>
            <a:ext cx="2673600" cy="2673600"/>
          </a:xfrm>
          <a:prstGeom prst="snip2DiagRect">
            <a:avLst>
              <a:gd fmla="val 0" name="adj1"/>
              <a:gd fmla="val 32924" name="adj2"/>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4"/>
          <p:cNvSpPr txBox="1"/>
          <p:nvPr>
            <p:ph type="ctrTitle"/>
          </p:nvPr>
        </p:nvSpPr>
        <p:spPr>
          <a:xfrm flipH="1">
            <a:off x="2747779" y="2635675"/>
            <a:ext cx="5195700" cy="192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Objectives</a:t>
            </a:r>
            <a:endParaRPr/>
          </a:p>
        </p:txBody>
      </p:sp>
      <p:sp>
        <p:nvSpPr>
          <p:cNvPr id="208" name="Google Shape;208;p34"/>
          <p:cNvSpPr txBox="1"/>
          <p:nvPr>
            <p:ph idx="1" type="subTitle"/>
          </p:nvPr>
        </p:nvSpPr>
        <p:spPr>
          <a:xfrm>
            <a:off x="3718579" y="4030481"/>
            <a:ext cx="4224900" cy="536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Model </a:t>
            </a:r>
            <a:r>
              <a:rPr lang="en"/>
              <a:t>Evaluation, Hypothesis</a:t>
            </a:r>
            <a:r>
              <a:rPr lang="en"/>
              <a:t>, </a:t>
            </a:r>
            <a:endParaRPr/>
          </a:p>
        </p:txBody>
      </p:sp>
      <p:sp>
        <p:nvSpPr>
          <p:cNvPr id="209" name="Google Shape;209;p34"/>
          <p:cNvSpPr txBox="1"/>
          <p:nvPr>
            <p:ph idx="2" type="title"/>
          </p:nvPr>
        </p:nvSpPr>
        <p:spPr>
          <a:xfrm flipH="1">
            <a:off x="4964179" y="2323850"/>
            <a:ext cx="29793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cxnSp>
        <p:nvCxnSpPr>
          <p:cNvPr id="210" name="Google Shape;210;p34"/>
          <p:cNvCxnSpPr/>
          <p:nvPr/>
        </p:nvCxnSpPr>
        <p:spPr>
          <a:xfrm>
            <a:off x="7578325" y="4028400"/>
            <a:ext cx="1565700" cy="0"/>
          </a:xfrm>
          <a:prstGeom prst="straightConnector1">
            <a:avLst/>
          </a:prstGeom>
          <a:noFill/>
          <a:ln cap="flat" cmpd="sng" w="9525">
            <a:solidFill>
              <a:srgbClr val="434343"/>
            </a:solidFill>
            <a:prstDash val="solid"/>
            <a:round/>
            <a:headEnd len="med" w="med" type="none"/>
            <a:tailEnd len="med" w="med" type="none"/>
          </a:ln>
        </p:spPr>
      </p:cxnSp>
      <p:grpSp>
        <p:nvGrpSpPr>
          <p:cNvPr id="211" name="Google Shape;211;p34"/>
          <p:cNvGrpSpPr/>
          <p:nvPr/>
        </p:nvGrpSpPr>
        <p:grpSpPr>
          <a:xfrm>
            <a:off x="8089940" y="561326"/>
            <a:ext cx="423413" cy="421569"/>
            <a:chOff x="7703675" y="2541175"/>
            <a:chExt cx="499425" cy="497250"/>
          </a:xfrm>
        </p:grpSpPr>
        <p:sp>
          <p:nvSpPr>
            <p:cNvPr id="212" name="Google Shape;212;p34"/>
            <p:cNvSpPr/>
            <p:nvPr/>
          </p:nvSpPr>
          <p:spPr>
            <a:xfrm>
              <a:off x="7847475" y="2698600"/>
              <a:ext cx="355625" cy="339825"/>
            </a:xfrm>
            <a:custGeom>
              <a:rect b="b" l="l" r="r" t="t"/>
              <a:pathLst>
                <a:path extrusionOk="0" h="13593" w="14225">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4"/>
            <p:cNvSpPr/>
            <p:nvPr/>
          </p:nvSpPr>
          <p:spPr>
            <a:xfrm>
              <a:off x="7703675" y="2659275"/>
              <a:ext cx="323350" cy="87175"/>
            </a:xfrm>
            <a:custGeom>
              <a:rect b="b" l="l" r="r" t="t"/>
              <a:pathLst>
                <a:path extrusionOk="0" h="3487" w="12934">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4"/>
            <p:cNvSpPr/>
            <p:nvPr/>
          </p:nvSpPr>
          <p:spPr>
            <a:xfrm>
              <a:off x="7910650" y="2776925"/>
              <a:ext cx="116375" cy="87175"/>
            </a:xfrm>
            <a:custGeom>
              <a:rect b="b" l="l" r="r" t="t"/>
              <a:pathLst>
                <a:path extrusionOk="0" h="3487" w="4655">
                  <a:moveTo>
                    <a:pt x="872" y="1"/>
                  </a:moveTo>
                  <a:cubicBezTo>
                    <a:pt x="1" y="1029"/>
                    <a:pt x="1" y="2476"/>
                    <a:pt x="803" y="3487"/>
                  </a:cubicBezTo>
                  <a:lnTo>
                    <a:pt x="4655" y="3487"/>
                  </a:lnTo>
                  <a:lnTo>
                    <a:pt x="465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4"/>
            <p:cNvSpPr/>
            <p:nvPr/>
          </p:nvSpPr>
          <p:spPr>
            <a:xfrm>
              <a:off x="7703675" y="2776925"/>
              <a:ext cx="132925" cy="87175"/>
            </a:xfrm>
            <a:custGeom>
              <a:rect b="b" l="l" r="r" t="t"/>
              <a:pathLst>
                <a:path extrusionOk="0" h="3487" w="5317">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4"/>
            <p:cNvSpPr/>
            <p:nvPr/>
          </p:nvSpPr>
          <p:spPr>
            <a:xfrm>
              <a:off x="7703675" y="2541175"/>
              <a:ext cx="323350" cy="87175"/>
            </a:xfrm>
            <a:custGeom>
              <a:rect b="b" l="l" r="r" t="t"/>
              <a:pathLst>
                <a:path extrusionOk="0" h="3487" w="12934">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34">
            <a:hlinkClick action="ppaction://hlinksldjump" r:id="rId3"/>
          </p:cNvPr>
          <p:cNvSpPr/>
          <p:nvPr/>
        </p:nvSpPr>
        <p:spPr>
          <a:xfrm>
            <a:off x="7991475" y="463300"/>
            <a:ext cx="620100" cy="617400"/>
          </a:xfrm>
          <a:prstGeom prst="snip2DiagRect">
            <a:avLst>
              <a:gd fmla="val 0" name="adj1"/>
              <a:gd fmla="val 16667" name="adj2"/>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210"/>
                                        </p:tgtEl>
                                        <p:attrNameLst>
                                          <p:attrName>style.visibility</p:attrName>
                                        </p:attrNameLst>
                                      </p:cBhvr>
                                      <p:to>
                                        <p:strVal val="visible"/>
                                      </p:to>
                                    </p:set>
                                    <p:anim calcmode="lin" valueType="num">
                                      <p:cBhvr additive="base">
                                        <p:cTn dur="1000"/>
                                        <p:tgtEl>
                                          <p:spTgt spid="210"/>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700"/>
                                        <p:tgtEl>
                                          <p:spTgt spid="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5"/>
          <p:cNvSpPr txBox="1"/>
          <p:nvPr>
            <p:ph idx="6"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EVALUATION</a:t>
            </a:r>
            <a:endParaRPr/>
          </a:p>
          <a:p>
            <a:pPr indent="0" lvl="0" marL="0" rtl="0" algn="ctr">
              <a:spcBef>
                <a:spcPts val="0"/>
              </a:spcBef>
              <a:spcAft>
                <a:spcPts val="0"/>
              </a:spcAft>
              <a:buNone/>
            </a:pPr>
            <a:r>
              <a:rPr lang="en"/>
              <a:t>TRAINING &amp; TESTING</a:t>
            </a:r>
            <a:endParaRPr/>
          </a:p>
        </p:txBody>
      </p:sp>
      <p:sp>
        <p:nvSpPr>
          <p:cNvPr id="223" name="Google Shape;223;p35"/>
          <p:cNvSpPr txBox="1"/>
          <p:nvPr>
            <p:ph idx="4" type="ctrTitle"/>
          </p:nvPr>
        </p:nvSpPr>
        <p:spPr>
          <a:xfrm>
            <a:off x="5908800" y="2804713"/>
            <a:ext cx="26736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MEMORY</a:t>
            </a:r>
            <a:endParaRPr/>
          </a:p>
        </p:txBody>
      </p:sp>
      <p:sp>
        <p:nvSpPr>
          <p:cNvPr id="224" name="Google Shape;224;p35"/>
          <p:cNvSpPr txBox="1"/>
          <p:nvPr>
            <p:ph idx="1" type="subTitle"/>
          </p:nvPr>
        </p:nvSpPr>
        <p:spPr>
          <a:xfrm>
            <a:off x="872450" y="3090475"/>
            <a:ext cx="20520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rPr>
              <a:t>Percent of accurate predictions measured by SKLearn</a:t>
            </a:r>
            <a:endParaRPr sz="1200">
              <a:solidFill>
                <a:schemeClr val="dk1"/>
              </a:solidFill>
            </a:endParaRPr>
          </a:p>
        </p:txBody>
      </p:sp>
      <p:sp>
        <p:nvSpPr>
          <p:cNvPr id="225" name="Google Shape;225;p35"/>
          <p:cNvSpPr txBox="1"/>
          <p:nvPr>
            <p:ph type="ctrTitle"/>
          </p:nvPr>
        </p:nvSpPr>
        <p:spPr>
          <a:xfrm>
            <a:off x="561600" y="2804713"/>
            <a:ext cx="26736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ACCURACY</a:t>
            </a:r>
            <a:endParaRPr/>
          </a:p>
        </p:txBody>
      </p:sp>
      <p:sp>
        <p:nvSpPr>
          <p:cNvPr id="226" name="Google Shape;226;p35"/>
          <p:cNvSpPr txBox="1"/>
          <p:nvPr>
            <p:ph idx="5" type="subTitle"/>
          </p:nvPr>
        </p:nvSpPr>
        <p:spPr>
          <a:xfrm>
            <a:off x="6136500" y="3090475"/>
            <a:ext cx="2218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Maximum amount of memory used when model is trained and maks predictions. Measured with Memory Profiler.</a:t>
            </a:r>
            <a:endParaRPr sz="1200"/>
          </a:p>
        </p:txBody>
      </p:sp>
      <p:sp>
        <p:nvSpPr>
          <p:cNvPr id="227" name="Google Shape;227;p35"/>
          <p:cNvSpPr txBox="1"/>
          <p:nvPr>
            <p:ph idx="2" type="ctrTitle"/>
          </p:nvPr>
        </p:nvSpPr>
        <p:spPr>
          <a:xfrm>
            <a:off x="3235200" y="2804713"/>
            <a:ext cx="26736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RUNTIME</a:t>
            </a:r>
            <a:endParaRPr/>
          </a:p>
        </p:txBody>
      </p:sp>
      <p:sp>
        <p:nvSpPr>
          <p:cNvPr id="228" name="Google Shape;228;p35"/>
          <p:cNvSpPr txBox="1"/>
          <p:nvPr>
            <p:ph idx="3" type="subTitle"/>
          </p:nvPr>
        </p:nvSpPr>
        <p:spPr>
          <a:xfrm>
            <a:off x="3462900" y="1981981"/>
            <a:ext cx="2218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rPr>
              <a:t>Total execution time when model is trained or makes predictions. Measured with Memory Profiler.</a:t>
            </a:r>
            <a:endParaRPr/>
          </a:p>
        </p:txBody>
      </p:sp>
      <p:cxnSp>
        <p:nvCxnSpPr>
          <p:cNvPr id="229" name="Google Shape;229;p35"/>
          <p:cNvCxnSpPr/>
          <p:nvPr/>
        </p:nvCxnSpPr>
        <p:spPr>
          <a:xfrm>
            <a:off x="3235200" y="2186175"/>
            <a:ext cx="0" cy="1647600"/>
          </a:xfrm>
          <a:prstGeom prst="straightConnector1">
            <a:avLst/>
          </a:prstGeom>
          <a:noFill/>
          <a:ln cap="flat" cmpd="sng" w="9525">
            <a:solidFill>
              <a:srgbClr val="595959"/>
            </a:solidFill>
            <a:prstDash val="solid"/>
            <a:round/>
            <a:headEnd len="med" w="med" type="none"/>
            <a:tailEnd len="med" w="med" type="none"/>
          </a:ln>
        </p:spPr>
      </p:cxnSp>
      <p:cxnSp>
        <p:nvCxnSpPr>
          <p:cNvPr id="230" name="Google Shape;230;p35"/>
          <p:cNvCxnSpPr/>
          <p:nvPr/>
        </p:nvCxnSpPr>
        <p:spPr>
          <a:xfrm>
            <a:off x="5908800" y="2186175"/>
            <a:ext cx="0" cy="1647600"/>
          </a:xfrm>
          <a:prstGeom prst="straightConnector1">
            <a:avLst/>
          </a:prstGeom>
          <a:noFill/>
          <a:ln cap="flat" cmpd="sng" w="9525">
            <a:solidFill>
              <a:srgbClr val="595959"/>
            </a:solidFill>
            <a:prstDash val="solid"/>
            <a:round/>
            <a:headEnd len="med" w="med" type="none"/>
            <a:tailEnd len="med" w="med" type="none"/>
          </a:ln>
        </p:spPr>
      </p:cxnSp>
      <p:grpSp>
        <p:nvGrpSpPr>
          <p:cNvPr id="231" name="Google Shape;231;p35"/>
          <p:cNvGrpSpPr/>
          <p:nvPr/>
        </p:nvGrpSpPr>
        <p:grpSpPr>
          <a:xfrm>
            <a:off x="4249650" y="3516549"/>
            <a:ext cx="644700" cy="644700"/>
            <a:chOff x="4249650" y="3516549"/>
            <a:chExt cx="644700" cy="644700"/>
          </a:xfrm>
        </p:grpSpPr>
        <p:sp>
          <p:nvSpPr>
            <p:cNvPr id="232" name="Google Shape;232;p35"/>
            <p:cNvSpPr/>
            <p:nvPr/>
          </p:nvSpPr>
          <p:spPr>
            <a:xfrm>
              <a:off x="4249650" y="3516549"/>
              <a:ext cx="644700" cy="644700"/>
            </a:xfrm>
            <a:prstGeom prst="snip2DiagRect">
              <a:avLst>
                <a:gd fmla="val 0" name="adj1"/>
                <a:gd fmla="val 16667"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35"/>
            <p:cNvGrpSpPr/>
            <p:nvPr/>
          </p:nvGrpSpPr>
          <p:grpSpPr>
            <a:xfrm>
              <a:off x="4406312" y="3674544"/>
              <a:ext cx="331366" cy="328695"/>
              <a:chOff x="-5613150" y="3991275"/>
              <a:chExt cx="294600" cy="292225"/>
            </a:xfrm>
          </p:grpSpPr>
          <p:sp>
            <p:nvSpPr>
              <p:cNvPr id="234" name="Google Shape;234;p35"/>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5"/>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5"/>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5"/>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5"/>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5"/>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5"/>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5"/>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3" name="Google Shape;243;p35"/>
          <p:cNvGrpSpPr/>
          <p:nvPr/>
        </p:nvGrpSpPr>
        <p:grpSpPr>
          <a:xfrm>
            <a:off x="1576050" y="1853650"/>
            <a:ext cx="644700" cy="644700"/>
            <a:chOff x="1576050" y="1853650"/>
            <a:chExt cx="644700" cy="644700"/>
          </a:xfrm>
        </p:grpSpPr>
        <p:sp>
          <p:nvSpPr>
            <p:cNvPr id="244" name="Google Shape;244;p35"/>
            <p:cNvSpPr/>
            <p:nvPr/>
          </p:nvSpPr>
          <p:spPr>
            <a:xfrm>
              <a:off x="1576050" y="1853650"/>
              <a:ext cx="644700" cy="644700"/>
            </a:xfrm>
            <a:prstGeom prst="snip2DiagRect">
              <a:avLst>
                <a:gd fmla="val 0" name="adj1"/>
                <a:gd fmla="val 16667"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35"/>
            <p:cNvGrpSpPr/>
            <p:nvPr/>
          </p:nvGrpSpPr>
          <p:grpSpPr>
            <a:xfrm>
              <a:off x="1733606" y="2012194"/>
              <a:ext cx="329595" cy="327598"/>
              <a:chOff x="-6689825" y="3992050"/>
              <a:chExt cx="293025" cy="291250"/>
            </a:xfrm>
          </p:grpSpPr>
          <p:sp>
            <p:nvSpPr>
              <p:cNvPr id="246" name="Google Shape;246;p35"/>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5"/>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5"/>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5"/>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5"/>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5"/>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5"/>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5"/>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5"/>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5"/>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5"/>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5"/>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 name="Google Shape;258;p35"/>
          <p:cNvGrpSpPr/>
          <p:nvPr/>
        </p:nvGrpSpPr>
        <p:grpSpPr>
          <a:xfrm>
            <a:off x="6923250" y="1855160"/>
            <a:ext cx="644700" cy="644700"/>
            <a:chOff x="6923250" y="1855160"/>
            <a:chExt cx="644700" cy="644700"/>
          </a:xfrm>
        </p:grpSpPr>
        <p:sp>
          <p:nvSpPr>
            <p:cNvPr id="259" name="Google Shape;259;p35"/>
            <p:cNvSpPr/>
            <p:nvPr/>
          </p:nvSpPr>
          <p:spPr>
            <a:xfrm>
              <a:off x="6923250" y="1855160"/>
              <a:ext cx="644700" cy="644700"/>
            </a:xfrm>
            <a:prstGeom prst="snip2DiagRect">
              <a:avLst>
                <a:gd fmla="val 0" name="adj1"/>
                <a:gd fmla="val 16667"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35"/>
            <p:cNvGrpSpPr/>
            <p:nvPr/>
          </p:nvGrpSpPr>
          <p:grpSpPr>
            <a:xfrm>
              <a:off x="7080796" y="2013156"/>
              <a:ext cx="330494" cy="328723"/>
              <a:chOff x="-3031325" y="3597450"/>
              <a:chExt cx="293825" cy="292250"/>
            </a:xfrm>
          </p:grpSpPr>
          <p:sp>
            <p:nvSpPr>
              <p:cNvPr id="261" name="Google Shape;261;p35"/>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5"/>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5"/>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5"/>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5" name="Google Shape;265;p35"/>
          <p:cNvGrpSpPr/>
          <p:nvPr/>
        </p:nvGrpSpPr>
        <p:grpSpPr>
          <a:xfrm>
            <a:off x="1686904" y="1963913"/>
            <a:ext cx="423079" cy="424159"/>
            <a:chOff x="-1591550" y="3597475"/>
            <a:chExt cx="293825" cy="294575"/>
          </a:xfrm>
        </p:grpSpPr>
        <p:sp>
          <p:nvSpPr>
            <p:cNvPr id="266" name="Google Shape;266;p35"/>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5"/>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5"/>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35"/>
          <p:cNvGrpSpPr/>
          <p:nvPr/>
        </p:nvGrpSpPr>
        <p:grpSpPr>
          <a:xfrm>
            <a:off x="4394703" y="3668104"/>
            <a:ext cx="354586" cy="353645"/>
            <a:chOff x="-30735200" y="3910925"/>
            <a:chExt cx="292225" cy="291450"/>
          </a:xfrm>
        </p:grpSpPr>
        <p:sp>
          <p:nvSpPr>
            <p:cNvPr id="270" name="Google Shape;270;p3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35"/>
          <p:cNvGrpSpPr/>
          <p:nvPr/>
        </p:nvGrpSpPr>
        <p:grpSpPr>
          <a:xfrm>
            <a:off x="7068731" y="2019026"/>
            <a:ext cx="353757" cy="351463"/>
            <a:chOff x="-22845575" y="3504075"/>
            <a:chExt cx="296950" cy="295025"/>
          </a:xfrm>
        </p:grpSpPr>
        <p:sp>
          <p:nvSpPr>
            <p:cNvPr id="273" name="Google Shape;273;p35"/>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5"/>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6"/>
          <p:cNvSpPr txBox="1"/>
          <p:nvPr>
            <p:ph type="ctrTitle"/>
          </p:nvPr>
        </p:nvSpPr>
        <p:spPr>
          <a:xfrm>
            <a:off x="1709900" y="363100"/>
            <a:ext cx="57948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HYPOTHESIS</a:t>
            </a:r>
            <a:endParaRPr/>
          </a:p>
        </p:txBody>
      </p:sp>
      <p:sp>
        <p:nvSpPr>
          <p:cNvPr id="280" name="Google Shape;280;p36"/>
          <p:cNvSpPr/>
          <p:nvPr/>
        </p:nvSpPr>
        <p:spPr>
          <a:xfrm>
            <a:off x="1660512" y="3673575"/>
            <a:ext cx="1486200" cy="9462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6"/>
          <p:cNvSpPr txBox="1"/>
          <p:nvPr/>
        </p:nvSpPr>
        <p:spPr>
          <a:xfrm>
            <a:off x="1710015" y="3646563"/>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RUNTIME</a:t>
            </a:r>
            <a:endParaRPr b="1">
              <a:solidFill>
                <a:srgbClr val="FFFFFF"/>
              </a:solidFill>
              <a:latin typeface="Exo 2"/>
              <a:ea typeface="Exo 2"/>
              <a:cs typeface="Exo 2"/>
              <a:sym typeface="Exo 2"/>
            </a:endParaRPr>
          </a:p>
        </p:txBody>
      </p:sp>
      <p:sp>
        <p:nvSpPr>
          <p:cNvPr id="282" name="Google Shape;282;p36"/>
          <p:cNvSpPr txBox="1"/>
          <p:nvPr/>
        </p:nvSpPr>
        <p:spPr>
          <a:xfrm>
            <a:off x="1844449" y="3871750"/>
            <a:ext cx="11619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Smaller Size</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None/>
            </a:pPr>
            <a:r>
              <a:rPr lang="en" sz="1200">
                <a:solidFill>
                  <a:srgbClr val="FFFFFF"/>
                </a:solidFill>
                <a:latin typeface="Roboto Condensed Light"/>
                <a:ea typeface="Roboto Condensed Light"/>
                <a:cs typeface="Roboto Condensed Light"/>
                <a:sym typeface="Roboto Condensed Light"/>
              </a:rPr>
              <a:t>Longer Runtime</a:t>
            </a:r>
            <a:endParaRPr sz="1200">
              <a:solidFill>
                <a:srgbClr val="FFFFFF"/>
              </a:solidFill>
              <a:latin typeface="Roboto Condensed Light"/>
              <a:ea typeface="Roboto Condensed Light"/>
              <a:cs typeface="Roboto Condensed Light"/>
              <a:sym typeface="Roboto Condensed Light"/>
            </a:endParaRPr>
          </a:p>
        </p:txBody>
      </p:sp>
      <p:sp>
        <p:nvSpPr>
          <p:cNvPr id="283" name="Google Shape;283;p36"/>
          <p:cNvSpPr/>
          <p:nvPr/>
        </p:nvSpPr>
        <p:spPr>
          <a:xfrm>
            <a:off x="6046450" y="3673575"/>
            <a:ext cx="1486200" cy="9462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6"/>
          <p:cNvSpPr txBox="1"/>
          <p:nvPr/>
        </p:nvSpPr>
        <p:spPr>
          <a:xfrm>
            <a:off x="6087111" y="3646563"/>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MEMORY USE</a:t>
            </a:r>
            <a:endParaRPr b="1">
              <a:solidFill>
                <a:srgbClr val="FFFFFF"/>
              </a:solidFill>
              <a:latin typeface="Exo 2"/>
              <a:ea typeface="Exo 2"/>
              <a:cs typeface="Exo 2"/>
              <a:sym typeface="Exo 2"/>
            </a:endParaRPr>
          </a:p>
        </p:txBody>
      </p:sp>
      <p:sp>
        <p:nvSpPr>
          <p:cNvPr id="285" name="Google Shape;285;p36"/>
          <p:cNvSpPr txBox="1"/>
          <p:nvPr/>
        </p:nvSpPr>
        <p:spPr>
          <a:xfrm>
            <a:off x="6074200" y="3871750"/>
            <a:ext cx="14307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Small Size</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Less Memory Use</a:t>
            </a:r>
            <a:endParaRPr sz="1200">
              <a:solidFill>
                <a:srgbClr val="FFFFFF"/>
              </a:solidFill>
              <a:latin typeface="Roboto Condensed Light"/>
              <a:ea typeface="Roboto Condensed Light"/>
              <a:cs typeface="Roboto Condensed Light"/>
              <a:sym typeface="Roboto Condensed Light"/>
            </a:endParaRPr>
          </a:p>
        </p:txBody>
      </p:sp>
      <p:cxnSp>
        <p:nvCxnSpPr>
          <p:cNvPr id="286" name="Google Shape;286;p36"/>
          <p:cNvCxnSpPr/>
          <p:nvPr/>
        </p:nvCxnSpPr>
        <p:spPr>
          <a:xfrm flipH="1" rot="-5400000">
            <a:off x="4396930" y="2314525"/>
            <a:ext cx="360900" cy="600"/>
          </a:xfrm>
          <a:prstGeom prst="curvedConnector3">
            <a:avLst>
              <a:gd fmla="val 50000" name="adj1"/>
            </a:avLst>
          </a:prstGeom>
          <a:noFill/>
          <a:ln cap="flat" cmpd="sng" w="9525">
            <a:solidFill>
              <a:srgbClr val="434343"/>
            </a:solidFill>
            <a:prstDash val="solid"/>
            <a:round/>
            <a:headEnd len="med" w="med" type="none"/>
            <a:tailEnd len="med" w="med" type="none"/>
          </a:ln>
        </p:spPr>
      </p:cxnSp>
      <p:sp>
        <p:nvSpPr>
          <p:cNvPr id="287" name="Google Shape;287;p36"/>
          <p:cNvSpPr/>
          <p:nvPr/>
        </p:nvSpPr>
        <p:spPr>
          <a:xfrm>
            <a:off x="3079550" y="2572350"/>
            <a:ext cx="3055500" cy="833700"/>
          </a:xfrm>
          <a:prstGeom prst="snip2DiagRect">
            <a:avLst>
              <a:gd fmla="val 0" name="adj1"/>
              <a:gd fmla="val 16667"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6"/>
          <p:cNvSpPr/>
          <p:nvPr/>
        </p:nvSpPr>
        <p:spPr>
          <a:xfrm>
            <a:off x="3834350" y="1111125"/>
            <a:ext cx="1486200" cy="9462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9" name="Google Shape;289;p36"/>
          <p:cNvCxnSpPr/>
          <p:nvPr/>
        </p:nvCxnSpPr>
        <p:spPr>
          <a:xfrm rot="5400000">
            <a:off x="2408400" y="3002475"/>
            <a:ext cx="611100" cy="584700"/>
          </a:xfrm>
          <a:prstGeom prst="bentConnector3">
            <a:avLst>
              <a:gd fmla="val -691" name="adj1"/>
            </a:avLst>
          </a:prstGeom>
          <a:noFill/>
          <a:ln cap="flat" cmpd="sng" w="9525">
            <a:solidFill>
              <a:srgbClr val="595959"/>
            </a:solidFill>
            <a:prstDash val="solid"/>
            <a:round/>
            <a:headEnd len="med" w="med" type="none"/>
            <a:tailEnd len="med" w="med" type="none"/>
          </a:ln>
        </p:spPr>
      </p:cxnSp>
      <p:cxnSp>
        <p:nvCxnSpPr>
          <p:cNvPr id="290" name="Google Shape;290;p36"/>
          <p:cNvCxnSpPr/>
          <p:nvPr/>
        </p:nvCxnSpPr>
        <p:spPr>
          <a:xfrm>
            <a:off x="6211750" y="3040275"/>
            <a:ext cx="577800" cy="560100"/>
          </a:xfrm>
          <a:prstGeom prst="bentConnector3">
            <a:avLst>
              <a:gd fmla="val 99749" name="adj1"/>
            </a:avLst>
          </a:prstGeom>
          <a:noFill/>
          <a:ln cap="flat" cmpd="sng" w="9525">
            <a:solidFill>
              <a:srgbClr val="595959"/>
            </a:solidFill>
            <a:prstDash val="solid"/>
            <a:round/>
            <a:headEnd len="med" w="med" type="none"/>
            <a:tailEnd len="med" w="med" type="none"/>
          </a:ln>
        </p:spPr>
      </p:cxnSp>
      <p:sp>
        <p:nvSpPr>
          <p:cNvPr id="291" name="Google Shape;291;p36"/>
          <p:cNvSpPr txBox="1"/>
          <p:nvPr/>
        </p:nvSpPr>
        <p:spPr>
          <a:xfrm>
            <a:off x="3140724" y="2581725"/>
            <a:ext cx="29058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434343"/>
                </a:solidFill>
                <a:latin typeface="Exo 2"/>
                <a:ea typeface="Exo 2"/>
                <a:cs typeface="Exo 2"/>
                <a:sym typeface="Exo 2"/>
              </a:rPr>
              <a:t>MINIBATCH HYPER PARAMETER</a:t>
            </a:r>
            <a:endParaRPr b="1">
              <a:solidFill>
                <a:srgbClr val="434343"/>
              </a:solidFill>
              <a:latin typeface="Exo 2"/>
              <a:ea typeface="Exo 2"/>
              <a:cs typeface="Exo 2"/>
              <a:sym typeface="Exo 2"/>
            </a:endParaRPr>
          </a:p>
        </p:txBody>
      </p:sp>
      <p:sp>
        <p:nvSpPr>
          <p:cNvPr id="292" name="Google Shape;292;p36"/>
          <p:cNvSpPr txBox="1"/>
          <p:nvPr/>
        </p:nvSpPr>
        <p:spPr>
          <a:xfrm>
            <a:off x="3188396" y="2812313"/>
            <a:ext cx="2767200" cy="82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Roboto Condensed Light"/>
                <a:ea typeface="Roboto Condensed Light"/>
                <a:cs typeface="Roboto Condensed Light"/>
                <a:sym typeface="Roboto Condensed Light"/>
              </a:rPr>
              <a:t>How will variations to this parameter affect the performance of our models?</a:t>
            </a:r>
            <a:endParaRPr sz="1200">
              <a:solidFill>
                <a:srgbClr val="434343"/>
              </a:solidFill>
              <a:latin typeface="Roboto Condensed Light"/>
              <a:ea typeface="Roboto Condensed Light"/>
              <a:cs typeface="Roboto Condensed Light"/>
              <a:sym typeface="Roboto Condensed Light"/>
            </a:endParaRPr>
          </a:p>
        </p:txBody>
      </p:sp>
      <p:sp>
        <p:nvSpPr>
          <p:cNvPr id="293" name="Google Shape;293;p36"/>
          <p:cNvSpPr txBox="1"/>
          <p:nvPr/>
        </p:nvSpPr>
        <p:spPr>
          <a:xfrm>
            <a:off x="3874904" y="1084115"/>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ACCURACY</a:t>
            </a:r>
            <a:endParaRPr b="1">
              <a:solidFill>
                <a:srgbClr val="FFFFFF"/>
              </a:solidFill>
              <a:latin typeface="Exo 2"/>
              <a:ea typeface="Exo 2"/>
              <a:cs typeface="Exo 2"/>
              <a:sym typeface="Exo 2"/>
            </a:endParaRPr>
          </a:p>
        </p:txBody>
      </p:sp>
      <p:sp>
        <p:nvSpPr>
          <p:cNvPr id="294" name="Google Shape;294;p36"/>
          <p:cNvSpPr txBox="1"/>
          <p:nvPr/>
        </p:nvSpPr>
        <p:spPr>
          <a:xfrm>
            <a:off x="4009300" y="1309300"/>
            <a:ext cx="11619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Smaller Size</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Higher Accuracy</a:t>
            </a:r>
            <a:endParaRPr sz="1200">
              <a:solidFill>
                <a:srgbClr val="FFFFFF"/>
              </a:solidFill>
              <a:latin typeface="Roboto Condensed Light"/>
              <a:ea typeface="Roboto Condensed Light"/>
              <a:cs typeface="Roboto Condensed Light"/>
              <a:sym typeface="Roboto Condensed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7"/>
          <p:cNvSpPr txBox="1"/>
          <p:nvPr>
            <p:ph type="ctrTitle"/>
          </p:nvPr>
        </p:nvSpPr>
        <p:spPr>
          <a:xfrm flipH="1">
            <a:off x="2754543" y="1347038"/>
            <a:ext cx="5195700" cy="192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SOLUTION APPROACH</a:t>
            </a:r>
            <a:endParaRPr/>
          </a:p>
        </p:txBody>
      </p:sp>
      <p:sp>
        <p:nvSpPr>
          <p:cNvPr id="300" name="Google Shape;300;p37"/>
          <p:cNvSpPr txBox="1"/>
          <p:nvPr>
            <p:ph idx="1" type="subTitle"/>
          </p:nvPr>
        </p:nvSpPr>
        <p:spPr>
          <a:xfrm>
            <a:off x="3725343" y="2742989"/>
            <a:ext cx="4224900" cy="536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Describing Data, Existing Work, Our Experiment</a:t>
            </a:r>
            <a:endParaRPr/>
          </a:p>
        </p:txBody>
      </p:sp>
      <p:sp>
        <p:nvSpPr>
          <p:cNvPr id="301" name="Google Shape;301;p37"/>
          <p:cNvSpPr txBox="1"/>
          <p:nvPr>
            <p:ph idx="2" type="title"/>
          </p:nvPr>
        </p:nvSpPr>
        <p:spPr>
          <a:xfrm flipH="1">
            <a:off x="4970943" y="1035213"/>
            <a:ext cx="29793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cxnSp>
        <p:nvCxnSpPr>
          <p:cNvPr id="302" name="Google Shape;302;p37"/>
          <p:cNvCxnSpPr/>
          <p:nvPr/>
        </p:nvCxnSpPr>
        <p:spPr>
          <a:xfrm>
            <a:off x="7626825" y="2744700"/>
            <a:ext cx="1560600" cy="0"/>
          </a:xfrm>
          <a:prstGeom prst="straightConnector1">
            <a:avLst/>
          </a:prstGeom>
          <a:noFill/>
          <a:ln cap="flat" cmpd="sng" w="9525">
            <a:solidFill>
              <a:srgbClr val="434343"/>
            </a:solidFill>
            <a:prstDash val="solid"/>
            <a:round/>
            <a:headEnd len="med" w="med" type="none"/>
            <a:tailEnd len="med" w="med" type="none"/>
          </a:ln>
        </p:spPr>
      </p:cxnSp>
      <p:grpSp>
        <p:nvGrpSpPr>
          <p:cNvPr id="303" name="Google Shape;303;p37"/>
          <p:cNvGrpSpPr/>
          <p:nvPr/>
        </p:nvGrpSpPr>
        <p:grpSpPr>
          <a:xfrm>
            <a:off x="8089940" y="561326"/>
            <a:ext cx="423413" cy="421569"/>
            <a:chOff x="7703675" y="2541175"/>
            <a:chExt cx="499425" cy="497250"/>
          </a:xfrm>
        </p:grpSpPr>
        <p:sp>
          <p:nvSpPr>
            <p:cNvPr id="304" name="Google Shape;304;p37"/>
            <p:cNvSpPr/>
            <p:nvPr/>
          </p:nvSpPr>
          <p:spPr>
            <a:xfrm>
              <a:off x="7847475" y="2698600"/>
              <a:ext cx="355625" cy="339825"/>
            </a:xfrm>
            <a:custGeom>
              <a:rect b="b" l="l" r="r" t="t"/>
              <a:pathLst>
                <a:path extrusionOk="0" h="13593" w="14225">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7"/>
            <p:cNvSpPr/>
            <p:nvPr/>
          </p:nvSpPr>
          <p:spPr>
            <a:xfrm>
              <a:off x="7703675" y="2659275"/>
              <a:ext cx="323350" cy="87175"/>
            </a:xfrm>
            <a:custGeom>
              <a:rect b="b" l="l" r="r" t="t"/>
              <a:pathLst>
                <a:path extrusionOk="0" h="3487" w="12934">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7"/>
            <p:cNvSpPr/>
            <p:nvPr/>
          </p:nvSpPr>
          <p:spPr>
            <a:xfrm>
              <a:off x="7910650" y="2776925"/>
              <a:ext cx="116375" cy="87175"/>
            </a:xfrm>
            <a:custGeom>
              <a:rect b="b" l="l" r="r" t="t"/>
              <a:pathLst>
                <a:path extrusionOk="0" h="3487" w="4655">
                  <a:moveTo>
                    <a:pt x="872" y="1"/>
                  </a:moveTo>
                  <a:cubicBezTo>
                    <a:pt x="1" y="1029"/>
                    <a:pt x="1" y="2476"/>
                    <a:pt x="803" y="3487"/>
                  </a:cubicBezTo>
                  <a:lnTo>
                    <a:pt x="4655" y="3487"/>
                  </a:lnTo>
                  <a:lnTo>
                    <a:pt x="465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7"/>
            <p:cNvSpPr/>
            <p:nvPr/>
          </p:nvSpPr>
          <p:spPr>
            <a:xfrm>
              <a:off x="7703675" y="2776925"/>
              <a:ext cx="132925" cy="87175"/>
            </a:xfrm>
            <a:custGeom>
              <a:rect b="b" l="l" r="r" t="t"/>
              <a:pathLst>
                <a:path extrusionOk="0" h="3487" w="5317">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7"/>
            <p:cNvSpPr/>
            <p:nvPr/>
          </p:nvSpPr>
          <p:spPr>
            <a:xfrm>
              <a:off x="7703675" y="2541175"/>
              <a:ext cx="323350" cy="87175"/>
            </a:xfrm>
            <a:custGeom>
              <a:rect b="b" l="l" r="r" t="t"/>
              <a:pathLst>
                <a:path extrusionOk="0" h="3487" w="12934">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 name="Google Shape;309;p37">
            <a:hlinkClick action="ppaction://hlinksldjump" r:id="rId3"/>
          </p:cNvPr>
          <p:cNvSpPr/>
          <p:nvPr/>
        </p:nvSpPr>
        <p:spPr>
          <a:xfrm>
            <a:off x="7991475" y="463300"/>
            <a:ext cx="620100" cy="617400"/>
          </a:xfrm>
          <a:prstGeom prst="snip2DiagRect">
            <a:avLst>
              <a:gd fmla="val 0" name="adj1"/>
              <a:gd fmla="val 16667" name="adj2"/>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302"/>
                                        </p:tgtEl>
                                        <p:attrNameLst>
                                          <p:attrName>style.visibility</p:attrName>
                                        </p:attrNameLst>
                                      </p:cBhvr>
                                      <p:to>
                                        <p:strVal val="visible"/>
                                      </p:to>
                                    </p:set>
                                    <p:anim calcmode="lin" valueType="num">
                                      <p:cBhvr additive="base">
                                        <p:cTn dur="1000"/>
                                        <p:tgtEl>
                                          <p:spTgt spid="30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800"/>
                                        <p:tgtEl>
                                          <p:spTgt spid="3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 Newsletter XL by Slidesgo">
  <a:themeElements>
    <a:clrScheme name="Simple Light">
      <a:dk1>
        <a:srgbClr val="000000"/>
      </a:dk1>
      <a:lt1>
        <a:srgbClr val="FFFFFF"/>
      </a:lt1>
      <a:dk2>
        <a:srgbClr val="595959"/>
      </a:dk2>
      <a:lt2>
        <a:srgbClr val="EEEEEE"/>
      </a:lt2>
      <a:accent1>
        <a:srgbClr val="F3F3F3"/>
      </a:accent1>
      <a:accent2>
        <a:srgbClr val="D9D9D9"/>
      </a:accent2>
      <a:accent3>
        <a:srgbClr val="B7B7B7"/>
      </a:accent3>
      <a:accent4>
        <a:srgbClr val="999999"/>
      </a:accent4>
      <a:accent5>
        <a:srgbClr val="666666"/>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